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575" r:id="rId2"/>
    <p:sldId id="563" r:id="rId3"/>
    <p:sldId id="564" r:id="rId4"/>
    <p:sldId id="565" r:id="rId5"/>
    <p:sldId id="566" r:id="rId6"/>
    <p:sldId id="567" r:id="rId7"/>
    <p:sldId id="568" r:id="rId8"/>
    <p:sldId id="570" r:id="rId9"/>
    <p:sldId id="569" r:id="rId10"/>
    <p:sldId id="571" r:id="rId11"/>
    <p:sldId id="576" r:id="rId12"/>
    <p:sldId id="577" r:id="rId13"/>
    <p:sldId id="578" r:id="rId14"/>
    <p:sldId id="579" r:id="rId15"/>
    <p:sldId id="580" r:id="rId16"/>
    <p:sldId id="585" r:id="rId17"/>
    <p:sldId id="582" r:id="rId18"/>
    <p:sldId id="591" r:id="rId19"/>
    <p:sldId id="588" r:id="rId20"/>
    <p:sldId id="587" r:id="rId21"/>
    <p:sldId id="583" r:id="rId22"/>
    <p:sldId id="593" r:id="rId23"/>
    <p:sldId id="595" r:id="rId24"/>
    <p:sldId id="596" r:id="rId25"/>
    <p:sldId id="586" r:id="rId26"/>
    <p:sldId id="594" r:id="rId27"/>
  </p:sldIdLst>
  <p:sldSz cx="12192000" cy="6858000"/>
  <p:notesSz cx="6858000" cy="9144000"/>
  <p:defaultTextStyle>
    <a:defPPr>
      <a:defRPr lang="es-C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733"/>
    <a:srgbClr val="FF9A71"/>
    <a:srgbClr val="FAA4FA"/>
    <a:srgbClr val="FCA2A2"/>
    <a:srgbClr val="95EAF3"/>
    <a:srgbClr val="8BF472"/>
    <a:srgbClr val="AD3333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4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199D46-254C-4687-B845-E05D1391502F}" type="doc">
      <dgm:prSet loTypeId="urn:microsoft.com/office/officeart/2005/8/layout/cycle8" loCatId="cycle" qsTypeId="urn:microsoft.com/office/officeart/2005/8/quickstyle/simple3" qsCatId="simple" csTypeId="urn:microsoft.com/office/officeart/2005/8/colors/colorful4" csCatId="colorful" phldr="1"/>
      <dgm:spPr/>
    </dgm:pt>
    <dgm:pt modelId="{D5070E5E-413A-423B-9668-0A0F38A62500}">
      <dgm:prSet phldrT="[Texto]" custT="1"/>
      <dgm:spPr/>
      <dgm:t>
        <a:bodyPr/>
        <a:lstStyle/>
        <a:p>
          <a:r>
            <a:rPr lang="es-CO" sz="1800" dirty="0" smtClean="0"/>
            <a:t>Total</a:t>
          </a:r>
          <a:endParaRPr lang="es-CO" sz="1800" dirty="0"/>
        </a:p>
      </dgm:t>
    </dgm:pt>
    <dgm:pt modelId="{43AA03F9-6F4F-4EBF-AA00-AF736365C01C}" type="parTrans" cxnId="{88107EB0-4A66-43AA-B9D6-5E98BAB64789}">
      <dgm:prSet/>
      <dgm:spPr/>
      <dgm:t>
        <a:bodyPr/>
        <a:lstStyle/>
        <a:p>
          <a:endParaRPr lang="es-CO"/>
        </a:p>
      </dgm:t>
    </dgm:pt>
    <dgm:pt modelId="{0020DAFB-1CCD-417E-8B29-3090016AD93B}" type="sibTrans" cxnId="{88107EB0-4A66-43AA-B9D6-5E98BAB64789}">
      <dgm:prSet/>
      <dgm:spPr/>
      <dgm:t>
        <a:bodyPr/>
        <a:lstStyle/>
        <a:p>
          <a:endParaRPr lang="es-CO"/>
        </a:p>
      </dgm:t>
    </dgm:pt>
    <dgm:pt modelId="{9C2FF074-A3FB-4A4C-BA53-1110DB04CAA0}">
      <dgm:prSet phldrT="[Texto]" custT="1"/>
      <dgm:spPr/>
      <dgm:t>
        <a:bodyPr/>
        <a:lstStyle/>
        <a:p>
          <a:r>
            <a:rPr lang="es-CO" sz="1800" dirty="0" smtClean="0"/>
            <a:t>Extendida</a:t>
          </a:r>
          <a:endParaRPr lang="es-CO" sz="1800" dirty="0"/>
        </a:p>
      </dgm:t>
    </dgm:pt>
    <dgm:pt modelId="{629FD692-474C-4AE0-ABEF-07DB481837B8}" type="parTrans" cxnId="{082E6F23-6F78-42B4-8BD3-372EB3B296BD}">
      <dgm:prSet/>
      <dgm:spPr/>
      <dgm:t>
        <a:bodyPr/>
        <a:lstStyle/>
        <a:p>
          <a:endParaRPr lang="es-CO"/>
        </a:p>
      </dgm:t>
    </dgm:pt>
    <dgm:pt modelId="{A9290647-1FB6-4434-9B57-4077D852DC35}" type="sibTrans" cxnId="{082E6F23-6F78-42B4-8BD3-372EB3B296BD}">
      <dgm:prSet/>
      <dgm:spPr/>
      <dgm:t>
        <a:bodyPr/>
        <a:lstStyle/>
        <a:p>
          <a:endParaRPr lang="es-CO"/>
        </a:p>
      </dgm:t>
    </dgm:pt>
    <dgm:pt modelId="{E1F1DEE4-8936-475C-AAC1-14C52F5F3E38}">
      <dgm:prSet phldrT="[Texto]" custT="1"/>
      <dgm:spPr/>
      <dgm:t>
        <a:bodyPr/>
        <a:lstStyle/>
        <a:p>
          <a:r>
            <a:rPr lang="es-CO" sz="1800" dirty="0" smtClean="0"/>
            <a:t>Parcial</a:t>
          </a:r>
          <a:endParaRPr lang="es-CO" sz="1800" dirty="0"/>
        </a:p>
      </dgm:t>
    </dgm:pt>
    <dgm:pt modelId="{2F74ACD8-ED82-44AD-A268-FF4D5182CD3C}" type="parTrans" cxnId="{07807897-A1A7-439A-BF46-80D8F1E3152D}">
      <dgm:prSet/>
      <dgm:spPr/>
      <dgm:t>
        <a:bodyPr/>
        <a:lstStyle/>
        <a:p>
          <a:endParaRPr lang="es-CO"/>
        </a:p>
      </dgm:t>
    </dgm:pt>
    <dgm:pt modelId="{4E7FCC7C-AE71-4579-AE4C-521698B7C152}" type="sibTrans" cxnId="{07807897-A1A7-439A-BF46-80D8F1E3152D}">
      <dgm:prSet/>
      <dgm:spPr/>
      <dgm:t>
        <a:bodyPr/>
        <a:lstStyle/>
        <a:p>
          <a:endParaRPr lang="es-CO"/>
        </a:p>
      </dgm:t>
    </dgm:pt>
    <dgm:pt modelId="{BDBFAE7B-D22D-4ED8-ABED-938B0F6849BB}" type="pres">
      <dgm:prSet presAssocID="{9A199D46-254C-4687-B845-E05D1391502F}" presName="compositeShape" presStyleCnt="0">
        <dgm:presLayoutVars>
          <dgm:chMax val="7"/>
          <dgm:dir/>
          <dgm:resizeHandles val="exact"/>
        </dgm:presLayoutVars>
      </dgm:prSet>
      <dgm:spPr/>
    </dgm:pt>
    <dgm:pt modelId="{7A34F591-DE6F-432D-9604-F05FF598BC1B}" type="pres">
      <dgm:prSet presAssocID="{9A199D46-254C-4687-B845-E05D1391502F}" presName="wedge1" presStyleLbl="node1" presStyleIdx="0" presStyleCnt="3" custLinFactNeighborX="-826" custLinFactNeighborY="-550"/>
      <dgm:spPr/>
    </dgm:pt>
    <dgm:pt modelId="{C988E634-38AA-4593-AE16-899629DD6C8C}" type="pres">
      <dgm:prSet presAssocID="{9A199D46-254C-4687-B845-E05D1391502F}" presName="dummy1a" presStyleCnt="0"/>
      <dgm:spPr/>
    </dgm:pt>
    <dgm:pt modelId="{921673ED-2CBE-4EF9-AE98-AC7991AC0D1B}" type="pres">
      <dgm:prSet presAssocID="{9A199D46-254C-4687-B845-E05D1391502F}" presName="dummy1b" presStyleCnt="0"/>
      <dgm:spPr/>
    </dgm:pt>
    <dgm:pt modelId="{35616B07-B416-44EB-BED7-28EEDA41B2C8}" type="pres">
      <dgm:prSet presAssocID="{9A199D46-254C-4687-B845-E05D1391502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7362766D-492B-44B4-8C12-5B3CC50B4403}" type="pres">
      <dgm:prSet presAssocID="{9A199D46-254C-4687-B845-E05D1391502F}" presName="wedge2" presStyleLbl="node1" presStyleIdx="1" presStyleCnt="3"/>
      <dgm:spPr/>
    </dgm:pt>
    <dgm:pt modelId="{4363685D-1BCC-4B47-84AC-76DB29813F3B}" type="pres">
      <dgm:prSet presAssocID="{9A199D46-254C-4687-B845-E05D1391502F}" presName="dummy2a" presStyleCnt="0"/>
      <dgm:spPr/>
    </dgm:pt>
    <dgm:pt modelId="{A85224D3-899D-4D3C-A8AB-690D47730AA1}" type="pres">
      <dgm:prSet presAssocID="{9A199D46-254C-4687-B845-E05D1391502F}" presName="dummy2b" presStyleCnt="0"/>
      <dgm:spPr/>
    </dgm:pt>
    <dgm:pt modelId="{FA6EA95F-CE25-4C4B-B2D6-6130A5853C86}" type="pres">
      <dgm:prSet presAssocID="{9A199D46-254C-4687-B845-E05D1391502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C0C852C-5C28-49EC-BD22-A522FBE233C0}" type="pres">
      <dgm:prSet presAssocID="{9A199D46-254C-4687-B845-E05D1391502F}" presName="wedge3" presStyleLbl="node1" presStyleIdx="2" presStyleCnt="3"/>
      <dgm:spPr/>
    </dgm:pt>
    <dgm:pt modelId="{50991179-ED0F-447C-AA26-22A6EF4F696D}" type="pres">
      <dgm:prSet presAssocID="{9A199D46-254C-4687-B845-E05D1391502F}" presName="dummy3a" presStyleCnt="0"/>
      <dgm:spPr/>
    </dgm:pt>
    <dgm:pt modelId="{E575FDAE-BB18-4186-9737-13BF36C39487}" type="pres">
      <dgm:prSet presAssocID="{9A199D46-254C-4687-B845-E05D1391502F}" presName="dummy3b" presStyleCnt="0"/>
      <dgm:spPr/>
    </dgm:pt>
    <dgm:pt modelId="{D11454C0-4AA6-41FF-B10B-458FEE2260BA}" type="pres">
      <dgm:prSet presAssocID="{9A199D46-254C-4687-B845-E05D1391502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3C2176A5-2921-4BE9-9B09-42C02580786A}" type="pres">
      <dgm:prSet presAssocID="{0020DAFB-1CCD-417E-8B29-3090016AD93B}" presName="arrowWedge1" presStyleLbl="fgSibTrans2D1" presStyleIdx="0" presStyleCnt="3"/>
      <dgm:spPr/>
    </dgm:pt>
    <dgm:pt modelId="{E3A80319-AA14-42C0-AFB3-AB37976B7BDF}" type="pres">
      <dgm:prSet presAssocID="{A9290647-1FB6-4434-9B57-4077D852DC35}" presName="arrowWedge2" presStyleLbl="fgSibTrans2D1" presStyleIdx="1" presStyleCnt="3"/>
      <dgm:spPr/>
    </dgm:pt>
    <dgm:pt modelId="{2C4AF214-05A4-4BA2-AC50-E6099F699695}" type="pres">
      <dgm:prSet presAssocID="{4E7FCC7C-AE71-4579-AE4C-521698B7C152}" presName="arrowWedge3" presStyleLbl="fgSibTrans2D1" presStyleIdx="2" presStyleCnt="3"/>
      <dgm:spPr/>
    </dgm:pt>
  </dgm:ptLst>
  <dgm:cxnLst>
    <dgm:cxn modelId="{2ED47F22-24A4-4FB5-B19A-402DA1E4CE5D}" type="presOf" srcId="{D5070E5E-413A-423B-9668-0A0F38A62500}" destId="{35616B07-B416-44EB-BED7-28EEDA41B2C8}" srcOrd="1" destOrd="0" presId="urn:microsoft.com/office/officeart/2005/8/layout/cycle8"/>
    <dgm:cxn modelId="{F1904019-7045-4E9B-903E-1FA9EC80C204}" type="presOf" srcId="{9C2FF074-A3FB-4A4C-BA53-1110DB04CAA0}" destId="{FA6EA95F-CE25-4C4B-B2D6-6130A5853C86}" srcOrd="1" destOrd="0" presId="urn:microsoft.com/office/officeart/2005/8/layout/cycle8"/>
    <dgm:cxn modelId="{88107EB0-4A66-43AA-B9D6-5E98BAB64789}" srcId="{9A199D46-254C-4687-B845-E05D1391502F}" destId="{D5070E5E-413A-423B-9668-0A0F38A62500}" srcOrd="0" destOrd="0" parTransId="{43AA03F9-6F4F-4EBF-AA00-AF736365C01C}" sibTransId="{0020DAFB-1CCD-417E-8B29-3090016AD93B}"/>
    <dgm:cxn modelId="{082E6F23-6F78-42B4-8BD3-372EB3B296BD}" srcId="{9A199D46-254C-4687-B845-E05D1391502F}" destId="{9C2FF074-A3FB-4A4C-BA53-1110DB04CAA0}" srcOrd="1" destOrd="0" parTransId="{629FD692-474C-4AE0-ABEF-07DB481837B8}" sibTransId="{A9290647-1FB6-4434-9B57-4077D852DC35}"/>
    <dgm:cxn modelId="{B4D3DAEA-3A58-437D-8BE2-05E3C2704B2E}" type="presOf" srcId="{D5070E5E-413A-423B-9668-0A0F38A62500}" destId="{7A34F591-DE6F-432D-9604-F05FF598BC1B}" srcOrd="0" destOrd="0" presId="urn:microsoft.com/office/officeart/2005/8/layout/cycle8"/>
    <dgm:cxn modelId="{10ED71F3-0734-413D-B8E0-0CB964C4CD33}" type="presOf" srcId="{E1F1DEE4-8936-475C-AAC1-14C52F5F3E38}" destId="{DC0C852C-5C28-49EC-BD22-A522FBE233C0}" srcOrd="0" destOrd="0" presId="urn:microsoft.com/office/officeart/2005/8/layout/cycle8"/>
    <dgm:cxn modelId="{07807897-A1A7-439A-BF46-80D8F1E3152D}" srcId="{9A199D46-254C-4687-B845-E05D1391502F}" destId="{E1F1DEE4-8936-475C-AAC1-14C52F5F3E38}" srcOrd="2" destOrd="0" parTransId="{2F74ACD8-ED82-44AD-A268-FF4D5182CD3C}" sibTransId="{4E7FCC7C-AE71-4579-AE4C-521698B7C152}"/>
    <dgm:cxn modelId="{EB52F7E4-6926-4C26-BE74-4C268BFC313D}" type="presOf" srcId="{9C2FF074-A3FB-4A4C-BA53-1110DB04CAA0}" destId="{7362766D-492B-44B4-8C12-5B3CC50B4403}" srcOrd="0" destOrd="0" presId="urn:microsoft.com/office/officeart/2005/8/layout/cycle8"/>
    <dgm:cxn modelId="{CCB5A094-58BC-44B6-87F6-84AA915099EE}" type="presOf" srcId="{E1F1DEE4-8936-475C-AAC1-14C52F5F3E38}" destId="{D11454C0-4AA6-41FF-B10B-458FEE2260BA}" srcOrd="1" destOrd="0" presId="urn:microsoft.com/office/officeart/2005/8/layout/cycle8"/>
    <dgm:cxn modelId="{1D575201-EEC8-49AE-9B24-5460574CC7F4}" type="presOf" srcId="{9A199D46-254C-4687-B845-E05D1391502F}" destId="{BDBFAE7B-D22D-4ED8-ABED-938B0F6849BB}" srcOrd="0" destOrd="0" presId="urn:microsoft.com/office/officeart/2005/8/layout/cycle8"/>
    <dgm:cxn modelId="{DF4E6885-F29C-49E4-AB61-5E7775D550A7}" type="presParOf" srcId="{BDBFAE7B-D22D-4ED8-ABED-938B0F6849BB}" destId="{7A34F591-DE6F-432D-9604-F05FF598BC1B}" srcOrd="0" destOrd="0" presId="urn:microsoft.com/office/officeart/2005/8/layout/cycle8"/>
    <dgm:cxn modelId="{EF0FEEB0-8FF4-4C4F-A472-126FB4166FAE}" type="presParOf" srcId="{BDBFAE7B-D22D-4ED8-ABED-938B0F6849BB}" destId="{C988E634-38AA-4593-AE16-899629DD6C8C}" srcOrd="1" destOrd="0" presId="urn:microsoft.com/office/officeart/2005/8/layout/cycle8"/>
    <dgm:cxn modelId="{E6A99B37-3E52-420F-AE71-8198E58172CA}" type="presParOf" srcId="{BDBFAE7B-D22D-4ED8-ABED-938B0F6849BB}" destId="{921673ED-2CBE-4EF9-AE98-AC7991AC0D1B}" srcOrd="2" destOrd="0" presId="urn:microsoft.com/office/officeart/2005/8/layout/cycle8"/>
    <dgm:cxn modelId="{D050AA8E-8B91-4948-853C-9A7C8183F06B}" type="presParOf" srcId="{BDBFAE7B-D22D-4ED8-ABED-938B0F6849BB}" destId="{35616B07-B416-44EB-BED7-28EEDA41B2C8}" srcOrd="3" destOrd="0" presId="urn:microsoft.com/office/officeart/2005/8/layout/cycle8"/>
    <dgm:cxn modelId="{6398450F-B4E2-435F-A026-DC1C291E3EFE}" type="presParOf" srcId="{BDBFAE7B-D22D-4ED8-ABED-938B0F6849BB}" destId="{7362766D-492B-44B4-8C12-5B3CC50B4403}" srcOrd="4" destOrd="0" presId="urn:microsoft.com/office/officeart/2005/8/layout/cycle8"/>
    <dgm:cxn modelId="{C700EA3B-06EB-4D21-90B1-FBEF441C3481}" type="presParOf" srcId="{BDBFAE7B-D22D-4ED8-ABED-938B0F6849BB}" destId="{4363685D-1BCC-4B47-84AC-76DB29813F3B}" srcOrd="5" destOrd="0" presId="urn:microsoft.com/office/officeart/2005/8/layout/cycle8"/>
    <dgm:cxn modelId="{13F89A1E-5BD9-4963-A0E8-70312A4C0404}" type="presParOf" srcId="{BDBFAE7B-D22D-4ED8-ABED-938B0F6849BB}" destId="{A85224D3-899D-4D3C-A8AB-690D47730AA1}" srcOrd="6" destOrd="0" presId="urn:microsoft.com/office/officeart/2005/8/layout/cycle8"/>
    <dgm:cxn modelId="{ED9CF8A3-6B0E-4F13-A91E-D230CCFD650B}" type="presParOf" srcId="{BDBFAE7B-D22D-4ED8-ABED-938B0F6849BB}" destId="{FA6EA95F-CE25-4C4B-B2D6-6130A5853C86}" srcOrd="7" destOrd="0" presId="urn:microsoft.com/office/officeart/2005/8/layout/cycle8"/>
    <dgm:cxn modelId="{62F42611-6DA9-4AB1-BC67-F702CA549D6C}" type="presParOf" srcId="{BDBFAE7B-D22D-4ED8-ABED-938B0F6849BB}" destId="{DC0C852C-5C28-49EC-BD22-A522FBE233C0}" srcOrd="8" destOrd="0" presId="urn:microsoft.com/office/officeart/2005/8/layout/cycle8"/>
    <dgm:cxn modelId="{0FCA66A8-5FD5-4C47-B476-B800A87337C5}" type="presParOf" srcId="{BDBFAE7B-D22D-4ED8-ABED-938B0F6849BB}" destId="{50991179-ED0F-447C-AA26-22A6EF4F696D}" srcOrd="9" destOrd="0" presId="urn:microsoft.com/office/officeart/2005/8/layout/cycle8"/>
    <dgm:cxn modelId="{C6F0C73C-18D6-43DA-A29C-99BCA4322B5A}" type="presParOf" srcId="{BDBFAE7B-D22D-4ED8-ABED-938B0F6849BB}" destId="{E575FDAE-BB18-4186-9737-13BF36C39487}" srcOrd="10" destOrd="0" presId="urn:microsoft.com/office/officeart/2005/8/layout/cycle8"/>
    <dgm:cxn modelId="{8FAF7ED7-261A-47D2-B33D-B49D989C0EB1}" type="presParOf" srcId="{BDBFAE7B-D22D-4ED8-ABED-938B0F6849BB}" destId="{D11454C0-4AA6-41FF-B10B-458FEE2260BA}" srcOrd="11" destOrd="0" presId="urn:microsoft.com/office/officeart/2005/8/layout/cycle8"/>
    <dgm:cxn modelId="{EF11358A-4D7C-4CCF-8A54-3FD3C769DC62}" type="presParOf" srcId="{BDBFAE7B-D22D-4ED8-ABED-938B0F6849BB}" destId="{3C2176A5-2921-4BE9-9B09-42C02580786A}" srcOrd="12" destOrd="0" presId="urn:microsoft.com/office/officeart/2005/8/layout/cycle8"/>
    <dgm:cxn modelId="{7799937E-5E0F-431F-B1F0-17EBA581A245}" type="presParOf" srcId="{BDBFAE7B-D22D-4ED8-ABED-938B0F6849BB}" destId="{E3A80319-AA14-42C0-AFB3-AB37976B7BDF}" srcOrd="13" destOrd="0" presId="urn:microsoft.com/office/officeart/2005/8/layout/cycle8"/>
    <dgm:cxn modelId="{58D96198-9B1B-41D6-9B16-465E2470DCAB}" type="presParOf" srcId="{BDBFAE7B-D22D-4ED8-ABED-938B0F6849BB}" destId="{2C4AF214-05A4-4BA2-AC50-E6099F69969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34F591-DE6F-432D-9604-F05FF598BC1B}">
      <dsp:nvSpPr>
        <dsp:cNvPr id="0" name=""/>
        <dsp:cNvSpPr/>
      </dsp:nvSpPr>
      <dsp:spPr>
        <a:xfrm>
          <a:off x="782709" y="145780"/>
          <a:ext cx="2028089" cy="2028089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Total</a:t>
          </a:r>
          <a:endParaRPr lang="es-CO" sz="1800" kern="1200" dirty="0"/>
        </a:p>
      </dsp:txBody>
      <dsp:txXfrm>
        <a:off x="1851560" y="575542"/>
        <a:ext cx="724317" cy="603598"/>
      </dsp:txXfrm>
    </dsp:sp>
    <dsp:sp modelId="{7362766D-492B-44B4-8C12-5B3CC50B4403}">
      <dsp:nvSpPr>
        <dsp:cNvPr id="0" name=""/>
        <dsp:cNvSpPr/>
      </dsp:nvSpPr>
      <dsp:spPr>
        <a:xfrm>
          <a:off x="757692" y="229367"/>
          <a:ext cx="2028089" cy="202808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Extendida</a:t>
          </a:r>
          <a:endParaRPr lang="es-CO" sz="1800" kern="1200" dirty="0"/>
        </a:p>
      </dsp:txBody>
      <dsp:txXfrm>
        <a:off x="1240570" y="1545210"/>
        <a:ext cx="1086476" cy="531166"/>
      </dsp:txXfrm>
    </dsp:sp>
    <dsp:sp modelId="{DC0C852C-5C28-49EC-BD22-A522FBE233C0}">
      <dsp:nvSpPr>
        <dsp:cNvPr id="0" name=""/>
        <dsp:cNvSpPr/>
      </dsp:nvSpPr>
      <dsp:spPr>
        <a:xfrm>
          <a:off x="715923" y="156935"/>
          <a:ext cx="2028089" cy="202808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Parcial</a:t>
          </a:r>
          <a:endParaRPr lang="es-CO" sz="1800" kern="1200" dirty="0"/>
        </a:p>
      </dsp:txBody>
      <dsp:txXfrm>
        <a:off x="950843" y="586697"/>
        <a:ext cx="724317" cy="603598"/>
      </dsp:txXfrm>
    </dsp:sp>
    <dsp:sp modelId="{3C2176A5-2921-4BE9-9B09-42C02580786A}">
      <dsp:nvSpPr>
        <dsp:cNvPr id="0" name=""/>
        <dsp:cNvSpPr/>
      </dsp:nvSpPr>
      <dsp:spPr>
        <a:xfrm>
          <a:off x="657328" y="20232"/>
          <a:ext cx="2279186" cy="2279186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3A80319-AA14-42C0-AFB3-AB37976B7BDF}">
      <dsp:nvSpPr>
        <dsp:cNvPr id="0" name=""/>
        <dsp:cNvSpPr/>
      </dsp:nvSpPr>
      <dsp:spPr>
        <a:xfrm>
          <a:off x="632143" y="103690"/>
          <a:ext cx="2279186" cy="2279186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4">
                <a:hueOff val="5197847"/>
                <a:satOff val="-23984"/>
                <a:lumOff val="88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5197847"/>
                <a:satOff val="-23984"/>
                <a:lumOff val="88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C4AF214-05A4-4BA2-AC50-E6099F699695}">
      <dsp:nvSpPr>
        <dsp:cNvPr id="0" name=""/>
        <dsp:cNvSpPr/>
      </dsp:nvSpPr>
      <dsp:spPr>
        <a:xfrm>
          <a:off x="590207" y="31387"/>
          <a:ext cx="2279186" cy="2279186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963A18E5-A0D9-4DE9-8175-4714BA954D78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noProof="0" smtClean="0"/>
              <a:t>Editar el estilo de texto del patrón</a:t>
            </a:r>
          </a:p>
          <a:p>
            <a:pPr lvl="1"/>
            <a:r>
              <a:rPr lang="es-ES" altLang="es-CO" noProof="0" smtClean="0"/>
              <a:t>Segundo nivel</a:t>
            </a:r>
          </a:p>
          <a:p>
            <a:pPr lvl="2"/>
            <a:r>
              <a:rPr lang="es-ES" altLang="es-CO" noProof="0" smtClean="0"/>
              <a:t>Tercer nivel</a:t>
            </a:r>
          </a:p>
          <a:p>
            <a:pPr lvl="3"/>
            <a:r>
              <a:rPr lang="es-ES" altLang="es-CO" noProof="0" smtClean="0"/>
              <a:t>Cuarto nivel</a:t>
            </a:r>
          </a:p>
          <a:p>
            <a:pPr lvl="4"/>
            <a:r>
              <a:rPr lang="es-ES" altLang="es-CO" noProof="0" smtClean="0"/>
              <a:t>Quinto nivel</a:t>
            </a:r>
            <a:endParaRPr lang="es-CO" altLang="es-CO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FC71C11-CB1F-4293-8B42-28E21BCA906D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354872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C71C11-CB1F-4293-8B42-28E21BCA906D}" type="slidenum">
              <a:rPr lang="es-CO" altLang="es-CO" smtClean="0"/>
              <a:pPr>
                <a:defRPr/>
              </a:pPr>
              <a:t>9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344534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709644"/>
            <a:ext cx="9144000" cy="1663447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rgbClr val="AD3333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554909"/>
            <a:ext cx="9144000" cy="101054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2012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DA6CB-D3E4-4B23-BD2C-29898E8E8D0A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D8EA2-5042-4875-A37A-6744D37E4262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94360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366A-F3A6-4CC4-B840-9EDE02E74CD2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0346-D625-4449-9F82-2DA76696FDB3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791796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5811" y="160027"/>
            <a:ext cx="10515600" cy="984562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rgbClr val="AD3333"/>
                </a:solidFill>
                <a:latin typeface="Calibri" panose="020F050202020403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3415" y="1304617"/>
            <a:ext cx="10925175" cy="50363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56356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49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C16E0-D039-44C8-8192-BDED2ABD827A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F9D22-3D66-4249-AA17-FD6741AF4098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174218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00998-559D-4EBD-9347-6656379B4AEC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1419D-0432-4585-A706-2226F93876C0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721703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0ECEDC-06ED-4C7C-9B03-83046E1325F6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70616-2E74-471E-AAEF-A4D337523D7F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989303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F25C1-17BB-4366-890E-F326F3BED209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E7D14-50C1-4B66-A5F4-D9657C158CA5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04833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57D64-DD1B-42F4-B917-98FA35DFC54B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D76F5-E7E0-4616-81B9-CA5B9100DBF2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910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9A324-A69E-4F9E-8265-9E809888D80A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040C8-FB79-4E6D-A221-B9C004F27102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29488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B7F63-9348-4FED-9EED-D818C16FCE77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0772A-1E30-40C1-8DA4-4C4BD7994531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6570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Haga clic para modificar el estilo de título del patrón</a:t>
            </a:r>
            <a:endParaRPr lang="es-CO" altLang="es-CO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 smtClean="0"/>
              <a:t>Editar el estilo de texto del patrón</a:t>
            </a:r>
          </a:p>
          <a:p>
            <a:pPr lvl="1"/>
            <a:r>
              <a:rPr lang="es-ES" altLang="es-CO" smtClean="0"/>
              <a:t>Segundo nivel</a:t>
            </a:r>
          </a:p>
          <a:p>
            <a:pPr lvl="2"/>
            <a:r>
              <a:rPr lang="es-ES" altLang="es-CO" smtClean="0"/>
              <a:t>Tercer nivel</a:t>
            </a:r>
          </a:p>
          <a:p>
            <a:pPr lvl="3"/>
            <a:r>
              <a:rPr lang="es-ES" altLang="es-CO" smtClean="0"/>
              <a:t>Cuarto nivel</a:t>
            </a:r>
          </a:p>
          <a:p>
            <a:pPr lvl="4"/>
            <a:r>
              <a:rPr lang="es-ES" altLang="es-CO" smtClean="0"/>
              <a:t>Quinto nivel</a:t>
            </a:r>
            <a:endParaRPr lang="es-CO" altLang="es-CO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F7A46F-03D8-4E44-98A7-21D921D8A9B6}" type="datetimeFigureOut">
              <a:rPr lang="es-CO" altLang="es-CO"/>
              <a:pPr>
                <a:defRPr/>
              </a:pPr>
              <a:t>31/01/2021</a:t>
            </a:fld>
            <a:endParaRPr lang="es-CO" alt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5FBB4E2-C74A-4947-B3B8-AA5F80113A4E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  <p:sldLayoutId id="2147483997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MS PGothic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MS PGothic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MS PGothic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MS PGothic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7186715/" TargetMode="External"/><Relationship Id="rId3" Type="http://schemas.openxmlformats.org/officeDocument/2006/relationships/hyperlink" Target="https://accessmedicina.mhmedical.com/content.aspx?bookid=1717&amp;sectionid=114916062#1137922275" TargetMode="External"/><Relationship Id="rId7" Type="http://schemas.openxmlformats.org/officeDocument/2006/relationships/hyperlink" Target="https://www.ncbi.nlm.nih.gov/pmc/articles/PMC7797834/" TargetMode="External"/><Relationship Id="rId2" Type="http://schemas.openxmlformats.org/officeDocument/2006/relationships/hyperlink" Target="https://www.ncbi.nlm.nih.gov/books/NBK55929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21037/jtd-2019-thym-10" TargetMode="External"/><Relationship Id="rId5" Type="http://schemas.openxmlformats.org/officeDocument/2006/relationships/hyperlink" Target="https://doi.org/10.1007/s00292-016-0223-3" TargetMode="External"/><Relationship Id="rId4" Type="http://schemas.openxmlformats.org/officeDocument/2006/relationships/hyperlink" Target="https://doi.org/10.21037/jtd-2019-thym-05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mc/articles/PMC7259390/" TargetMode="External"/><Relationship Id="rId3" Type="http://schemas.openxmlformats.org/officeDocument/2006/relationships/hyperlink" Target="https://pubmed.ncbi.nlm.nih.gov/21070989/" TargetMode="External"/><Relationship Id="rId7" Type="http://schemas.openxmlformats.org/officeDocument/2006/relationships/hyperlink" Target="https://wjso.biomedcentral.com/articles/10.1186/s12957-017-1283-4" TargetMode="External"/><Relationship Id="rId2" Type="http://schemas.openxmlformats.org/officeDocument/2006/relationships/hyperlink" Target="https://www.jto.org/article/S1556-0864(15)32896-3/full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mc/articles/PMC7797834/" TargetMode="External"/><Relationship Id="rId5" Type="http://schemas.openxmlformats.org/officeDocument/2006/relationships/hyperlink" Target="https://bmccancer.biomedcentral.com/articles/10.1186/s12885-017-3228-2" TargetMode="External"/><Relationship Id="rId4" Type="http://schemas.openxmlformats.org/officeDocument/2006/relationships/hyperlink" Target="https://pubmed.ncbi.nlm.nih.gov/21070990/" TargetMode="External"/><Relationship Id="rId9" Type="http://schemas.openxmlformats.org/officeDocument/2006/relationships/hyperlink" Target="https://www.ncbi.nlm.nih.gov/pmc/articles/PMC484280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ESTRATEGIAS QUIRÚRGICAS EN EL ABORDAJE DE TIMOMA EN ESTADIOS TEMPRANOS</a:t>
            </a:r>
            <a:r>
              <a:rPr lang="es-MX" b="0" dirty="0"/>
              <a:t/>
            </a:r>
            <a:br>
              <a:rPr lang="es-MX" b="0" dirty="0"/>
            </a:br>
            <a:r>
              <a:rPr lang="es-MX" dirty="0"/>
              <a:t/>
            </a:r>
            <a:br>
              <a:rPr lang="es-MX" dirty="0"/>
            </a:b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O" b="1" dirty="0"/>
              <a:t>LADY STEFANNY SEPULVEDA AGUILAR</a:t>
            </a:r>
            <a:endParaRPr lang="es-CO" dirty="0"/>
          </a:p>
          <a:p>
            <a:r>
              <a:rPr lang="es-CO" b="1" dirty="0"/>
              <a:t>GINA VANESSA VILARDY MESA</a:t>
            </a:r>
            <a:endParaRPr lang="es-CO" dirty="0"/>
          </a:p>
          <a:p>
            <a:r>
              <a:rPr lang="es-CO" dirty="0"/>
              <a:t/>
            </a:r>
            <a:br>
              <a:rPr lang="es-CO" dirty="0"/>
            </a:b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52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3415" y="1304617"/>
            <a:ext cx="4320722" cy="2475813"/>
          </a:xfrm>
        </p:spPr>
        <p:txBody>
          <a:bodyPr/>
          <a:lstStyle/>
          <a:p>
            <a:r>
              <a:rPr lang="es-CO" b="1" dirty="0" smtClean="0"/>
              <a:t>Diagnostico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200" dirty="0" smtClean="0"/>
              <a:t>30% asintomático 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200" dirty="0" smtClean="0"/>
              <a:t>Sintomático</a:t>
            </a:r>
          </a:p>
          <a:p>
            <a:pPr marL="457200" indent="-457200">
              <a:buFont typeface="+mj-lt"/>
              <a:buAutoNum type="arabicPeriod"/>
            </a:pPr>
            <a:r>
              <a:rPr lang="es-CO" sz="2200" dirty="0" smtClean="0"/>
              <a:t>40% tienen enfermedades auto-inmunitarias y para-neoplásicas  </a:t>
            </a:r>
            <a:endParaRPr lang="es-CO" sz="2200" dirty="0"/>
          </a:p>
        </p:txBody>
      </p:sp>
      <p:cxnSp>
        <p:nvCxnSpPr>
          <p:cNvPr id="5" name="Conector recto de flecha 4"/>
          <p:cNvCxnSpPr/>
          <p:nvPr/>
        </p:nvCxnSpPr>
        <p:spPr>
          <a:xfrm>
            <a:off x="2606722" y="2442949"/>
            <a:ext cx="3712191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6558955" y="1665027"/>
            <a:ext cx="2456597" cy="230832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CO" dirty="0" smtClean="0"/>
              <a:t>Tos </a:t>
            </a:r>
          </a:p>
          <a:p>
            <a:r>
              <a:rPr lang="es-CO" dirty="0" smtClean="0"/>
              <a:t>Dolor torácico</a:t>
            </a:r>
          </a:p>
          <a:p>
            <a:r>
              <a:rPr lang="es-CO" dirty="0" smtClean="0"/>
              <a:t>Disnea</a:t>
            </a:r>
          </a:p>
          <a:p>
            <a:r>
              <a:rPr lang="es-CO" dirty="0" smtClean="0"/>
              <a:t>Fiebre sibilancias </a:t>
            </a:r>
          </a:p>
          <a:p>
            <a:r>
              <a:rPr lang="es-CO" dirty="0" smtClean="0"/>
              <a:t>Fatiga</a:t>
            </a:r>
          </a:p>
          <a:p>
            <a:r>
              <a:rPr lang="es-CO" dirty="0" smtClean="0"/>
              <a:t>Pérdida de peso</a:t>
            </a:r>
          </a:p>
          <a:p>
            <a:r>
              <a:rPr lang="es-CO" dirty="0" smtClean="0"/>
              <a:t>Sudoración  </a:t>
            </a:r>
            <a:r>
              <a:rPr lang="es-CO" dirty="0"/>
              <a:t>nocturna </a:t>
            </a:r>
            <a:endParaRPr lang="es-CO" dirty="0" smtClean="0"/>
          </a:p>
          <a:p>
            <a:r>
              <a:rPr lang="es-CO" dirty="0" smtClean="0"/>
              <a:t>Anorexia </a:t>
            </a:r>
            <a:endParaRPr lang="es-CO" dirty="0"/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3016155" y="3275463"/>
            <a:ext cx="40944" cy="1269241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1842448" y="4617125"/>
            <a:ext cx="2797791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s-MX" dirty="0" smtClean="0"/>
              <a:t>Miastenia  </a:t>
            </a:r>
            <a:r>
              <a:rPr lang="es-MX" dirty="0" err="1" smtClean="0"/>
              <a:t>gravis</a:t>
            </a:r>
            <a:endParaRPr lang="es-MX" dirty="0" smtClean="0"/>
          </a:p>
          <a:p>
            <a:r>
              <a:rPr lang="es-MX" dirty="0" smtClean="0"/>
              <a:t>Aplasia  </a:t>
            </a:r>
            <a:r>
              <a:rPr lang="es-MX" dirty="0"/>
              <a:t>pura de eritrocitos </a:t>
            </a:r>
            <a:endParaRPr lang="es-MX" dirty="0" smtClean="0"/>
          </a:p>
          <a:p>
            <a:r>
              <a:rPr lang="es-MX" dirty="0" err="1" smtClean="0"/>
              <a:t>Hipogammaglobulinemia</a:t>
            </a:r>
            <a:r>
              <a:rPr lang="es-MX" dirty="0" smtClean="0"/>
              <a:t> </a:t>
            </a:r>
            <a:endParaRPr lang="es-CO" dirty="0"/>
          </a:p>
        </p:txBody>
      </p:sp>
      <p:sp>
        <p:nvSpPr>
          <p:cNvPr id="11" name="CuadroTexto 10"/>
          <p:cNvSpPr txBox="1"/>
          <p:nvPr/>
        </p:nvSpPr>
        <p:spPr>
          <a:xfrm>
            <a:off x="9508078" y="1842784"/>
            <a:ext cx="2006220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CO" b="1" dirty="0" smtClean="0"/>
              <a:t>Mas agresivo</a:t>
            </a:r>
            <a:r>
              <a:rPr lang="es-CO" dirty="0" smtClean="0"/>
              <a:t>:</a:t>
            </a:r>
          </a:p>
          <a:p>
            <a:r>
              <a:rPr lang="es-MX" dirty="0"/>
              <a:t>síndrome de la vena cava superior y parálisis nerviosa</a:t>
            </a:r>
            <a:endParaRPr lang="es-CO" dirty="0"/>
          </a:p>
        </p:txBody>
      </p:sp>
      <p:cxnSp>
        <p:nvCxnSpPr>
          <p:cNvPr id="13" name="Conector recto de flecha 12"/>
          <p:cNvCxnSpPr>
            <a:endCxn id="11" idx="1"/>
          </p:cNvCxnSpPr>
          <p:nvPr/>
        </p:nvCxnSpPr>
        <p:spPr>
          <a:xfrm>
            <a:off x="9015552" y="2442949"/>
            <a:ext cx="492526" cy="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Estrella de 12 puntas 13"/>
          <p:cNvSpPr/>
          <p:nvPr/>
        </p:nvSpPr>
        <p:spPr>
          <a:xfrm>
            <a:off x="6318913" y="4261904"/>
            <a:ext cx="2811439" cy="2557102"/>
          </a:xfrm>
          <a:prstGeom prst="star12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80% de los timomas pueden verse en la radiografía de tórax</a:t>
            </a:r>
            <a:endParaRPr lang="es-C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34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Trastornos </a:t>
            </a:r>
            <a:r>
              <a:rPr lang="es-MX" dirty="0" err="1"/>
              <a:t>autoinmunitarios</a:t>
            </a:r>
            <a:r>
              <a:rPr lang="es-MX" dirty="0"/>
              <a:t> y síndromes </a:t>
            </a:r>
            <a:r>
              <a:rPr lang="es-MX" dirty="0" err="1"/>
              <a:t>paraneoplásicos</a:t>
            </a:r>
            <a:r>
              <a:rPr lang="es-MX" dirty="0"/>
              <a:t> en el </a:t>
            </a:r>
            <a:r>
              <a:rPr lang="es-MX" dirty="0" err="1"/>
              <a:t>timoma</a:t>
            </a:r>
            <a:r>
              <a:rPr lang="es-MX" b="0" dirty="0"/>
              <a:t/>
            </a:r>
            <a:br>
              <a:rPr lang="es-MX" b="0" dirty="0"/>
            </a:br>
            <a:r>
              <a:rPr lang="es-MX" dirty="0"/>
              <a:t/>
            </a:r>
            <a:br>
              <a:rPr lang="es-MX" dirty="0"/>
            </a:b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8103" y="1502690"/>
            <a:ext cx="3799874" cy="4334953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s-CO" sz="2100" b="1" dirty="0"/>
              <a:t>Sistema nervioso central y sistema neuromuscular periférico</a:t>
            </a:r>
            <a:r>
              <a:rPr lang="es-CO" sz="2100" b="1" dirty="0" smtClean="0"/>
              <a:t>:</a:t>
            </a:r>
          </a:p>
          <a:p>
            <a:r>
              <a:rPr lang="es-CO" sz="1800" dirty="0" smtClean="0"/>
              <a:t>Encefalomielitis, encefalitis del tronco encefálico, síndrome </a:t>
            </a:r>
            <a:r>
              <a:rPr lang="es-CO" sz="1800" dirty="0" err="1" smtClean="0"/>
              <a:t>opsoclono-mioclono</a:t>
            </a:r>
            <a:r>
              <a:rPr lang="es-CO" sz="1800" dirty="0" smtClean="0"/>
              <a:t>, degeneración </a:t>
            </a:r>
            <a:r>
              <a:rPr lang="es-CO" sz="1800" dirty="0" err="1" smtClean="0"/>
              <a:t>cerebelosa</a:t>
            </a:r>
            <a:r>
              <a:rPr lang="es-CO" sz="1800" dirty="0" smtClean="0"/>
              <a:t>, síndrome de la persona rígida, encefalomielitis progresiva con rigidez y </a:t>
            </a:r>
            <a:r>
              <a:rPr lang="es-CO" sz="1800" dirty="0" err="1" smtClean="0"/>
              <a:t>mioclonías</a:t>
            </a:r>
            <a:r>
              <a:rPr lang="es-CO" sz="1800" dirty="0" smtClean="0"/>
              <a:t>, neuropatías sensoriales, neuropatía autonómica, </a:t>
            </a:r>
            <a:r>
              <a:rPr lang="es-CO" sz="1800" b="1" dirty="0" smtClean="0"/>
              <a:t>miastenia </a:t>
            </a:r>
            <a:r>
              <a:rPr lang="es-CO" sz="1800" b="1" dirty="0" err="1" smtClean="0"/>
              <a:t>gravis</a:t>
            </a:r>
            <a:r>
              <a:rPr lang="es-CO" sz="1800" dirty="0" smtClean="0"/>
              <a:t>, enfermedad de los músculos ondulantes, síndrome </a:t>
            </a:r>
            <a:r>
              <a:rPr lang="es-CO" sz="1800" dirty="0" err="1" smtClean="0"/>
              <a:t>miasténico</a:t>
            </a:r>
            <a:r>
              <a:rPr lang="es-CO" sz="1800" dirty="0" smtClean="0"/>
              <a:t> de Lambert-</a:t>
            </a:r>
            <a:r>
              <a:rPr lang="es-CO" sz="1800" dirty="0" err="1" smtClean="0"/>
              <a:t>Eaton</a:t>
            </a:r>
            <a:r>
              <a:rPr lang="es-CO" sz="1800" dirty="0" smtClean="0"/>
              <a:t>, </a:t>
            </a:r>
            <a:r>
              <a:rPr lang="es-CO" sz="1800" dirty="0" err="1" smtClean="0"/>
              <a:t>neuromiotonía</a:t>
            </a:r>
            <a:r>
              <a:rPr lang="es-CO" sz="1800" dirty="0" smtClean="0"/>
              <a:t> (síndrome de </a:t>
            </a:r>
            <a:r>
              <a:rPr lang="es-CO" sz="1800" dirty="0" err="1" smtClean="0"/>
              <a:t>Isaacs</a:t>
            </a:r>
            <a:r>
              <a:rPr lang="es-CO" sz="1800" dirty="0" smtClean="0"/>
              <a:t>) y síndrome de </a:t>
            </a:r>
            <a:r>
              <a:rPr lang="es-CO" sz="1800" dirty="0" err="1" smtClean="0"/>
              <a:t>Morvan</a:t>
            </a:r>
            <a:r>
              <a:rPr lang="es-CO" sz="1800" dirty="0" smtClean="0"/>
              <a:t>.</a:t>
            </a:r>
            <a:endParaRPr lang="es-CO" sz="1800" dirty="0"/>
          </a:p>
        </p:txBody>
      </p:sp>
      <p:sp>
        <p:nvSpPr>
          <p:cNvPr id="4" name="Rectángulo 3"/>
          <p:cNvSpPr/>
          <p:nvPr/>
        </p:nvSpPr>
        <p:spPr>
          <a:xfrm>
            <a:off x="4495381" y="1542075"/>
            <a:ext cx="3733253" cy="126188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oftalmológico</a:t>
            </a:r>
            <a:r>
              <a:rPr lang="es-CO" sz="2100" dirty="0">
                <a:solidFill>
                  <a:srgbClr val="000000"/>
                </a:solidFill>
                <a:latin typeface="+mn-lt"/>
              </a:rPr>
              <a:t>: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Queratoconjuntivitis seca, retinopatía y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neuromielitis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óptica (síndrome de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Devic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).</a:t>
            </a:r>
            <a:endParaRPr lang="es-CO" dirty="0">
              <a:latin typeface="+mn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15866" y="3160623"/>
            <a:ext cx="373325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cardiovascular: </a:t>
            </a:r>
            <a:r>
              <a:rPr lang="es-CO" sz="2200" dirty="0">
                <a:solidFill>
                  <a:srgbClr val="000000"/>
                </a:solidFill>
                <a:latin typeface="+mn-lt"/>
              </a:rPr>
              <a:t> </a:t>
            </a:r>
            <a:endParaRPr lang="es-CO" sz="2200" dirty="0" smtClean="0">
              <a:solidFill>
                <a:srgbClr val="000000"/>
              </a:solidFill>
              <a:latin typeface="+mn-lt"/>
            </a:endParaRP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Miocarditis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y trombosis venosa</a:t>
            </a:r>
            <a:endParaRPr lang="es-CO" dirty="0">
              <a:latin typeface="+mn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415866" y="4298760"/>
            <a:ext cx="3733253" cy="1538883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respiratorio</a:t>
            </a:r>
            <a:r>
              <a:rPr lang="es-CO" sz="2100" dirty="0">
                <a:solidFill>
                  <a:srgbClr val="000000"/>
                </a:solidFill>
                <a:latin typeface="+mn-lt"/>
              </a:rPr>
              <a:t>: </a:t>
            </a:r>
            <a:endParaRPr lang="es-CO" sz="2100" dirty="0" smtClean="0">
              <a:solidFill>
                <a:srgbClr val="000000"/>
              </a:solidFill>
              <a:latin typeface="+mn-lt"/>
            </a:endParaRP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Bronquiectasia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opacidades de vidrio esmerilado, neumonía intersticial inespecífica,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panbronquiolitis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difusa y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sarcoidosis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.</a:t>
            </a:r>
            <a:endParaRPr lang="es-CO" dirty="0">
              <a:latin typeface="+mn-lt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308148" y="1896018"/>
            <a:ext cx="3733253" cy="181588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gastrointestinal</a:t>
            </a:r>
            <a:r>
              <a:rPr lang="es-CO" sz="2100" b="1" dirty="0" smtClean="0">
                <a:solidFill>
                  <a:srgbClr val="000000"/>
                </a:solidFill>
                <a:latin typeface="+mn-lt"/>
              </a:rPr>
              <a:t>:</a:t>
            </a: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Hepatitis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autoinmune, colangitis autoinmune, pancreatitis autoinmune,  colitis ulcerosa y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dismotilidad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/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pseudo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-obstrucción gastrointestinal crónica</a:t>
            </a:r>
            <a:endParaRPr lang="es-CO" dirty="0">
              <a:latin typeface="+mn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318298" y="4121900"/>
            <a:ext cx="3712952" cy="104644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MX" sz="2100" b="1" dirty="0">
                <a:solidFill>
                  <a:srgbClr val="000000"/>
                </a:solidFill>
                <a:latin typeface="+mn-lt"/>
              </a:rPr>
              <a:t>Sistema del tracto urinario y renal</a:t>
            </a:r>
            <a:r>
              <a:rPr lang="es-MX" sz="2100" dirty="0">
                <a:solidFill>
                  <a:srgbClr val="000000"/>
                </a:solidFill>
                <a:latin typeface="+mn-lt"/>
              </a:rPr>
              <a:t>: </a:t>
            </a:r>
            <a:endParaRPr lang="es-MX" sz="2100" dirty="0" smtClean="0">
              <a:solidFill>
                <a:srgbClr val="000000"/>
              </a:solidFill>
              <a:latin typeface="+mn-lt"/>
            </a:endParaRPr>
          </a:p>
          <a:p>
            <a:r>
              <a:rPr lang="es-MX" dirty="0" err="1" smtClean="0">
                <a:solidFill>
                  <a:srgbClr val="000000"/>
                </a:solidFill>
                <a:latin typeface="+mn-lt"/>
              </a:rPr>
              <a:t>Glomerulopatías</a:t>
            </a:r>
            <a:endParaRPr lang="es-CO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989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16283" y="4065816"/>
            <a:ext cx="4057933" cy="163955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s-CO" sz="2100" b="1" dirty="0"/>
              <a:t>Sistema tegumentario</a:t>
            </a:r>
            <a:r>
              <a:rPr lang="es-CO" sz="2100" dirty="0"/>
              <a:t>: </a:t>
            </a:r>
            <a:endParaRPr lang="es-CO" sz="2100" dirty="0" smtClean="0"/>
          </a:p>
          <a:p>
            <a:r>
              <a:rPr lang="es-CO" sz="1800" dirty="0" smtClean="0"/>
              <a:t>Pénfigo</a:t>
            </a:r>
            <a:r>
              <a:rPr lang="es-CO" sz="1800" dirty="0"/>
              <a:t>, liquen plano, </a:t>
            </a:r>
            <a:r>
              <a:rPr lang="es-CO" sz="1800" dirty="0" err="1"/>
              <a:t>escleromixedema</a:t>
            </a:r>
            <a:r>
              <a:rPr lang="es-CO" sz="1800" dirty="0"/>
              <a:t>, </a:t>
            </a:r>
            <a:r>
              <a:rPr lang="es-CO" sz="1800" dirty="0" smtClean="0"/>
              <a:t>síndrome </a:t>
            </a:r>
            <a:r>
              <a:rPr lang="es-CO" sz="1800" dirty="0"/>
              <a:t>de </a:t>
            </a:r>
            <a:r>
              <a:rPr lang="es-CO" sz="1800" dirty="0" err="1" smtClean="0"/>
              <a:t>Bazex</a:t>
            </a:r>
            <a:r>
              <a:rPr lang="es-CO" sz="1800" dirty="0" smtClean="0"/>
              <a:t>, </a:t>
            </a:r>
            <a:r>
              <a:rPr lang="es-CO" sz="1800" dirty="0"/>
              <a:t>signo de </a:t>
            </a:r>
            <a:r>
              <a:rPr lang="es-CO" sz="1800" dirty="0" err="1"/>
              <a:t>Leser-Trélat</a:t>
            </a:r>
            <a:r>
              <a:rPr lang="es-CO" sz="1800" dirty="0"/>
              <a:t>, síndrome de </a:t>
            </a:r>
            <a:r>
              <a:rPr lang="es-CO" sz="1800" dirty="0" err="1"/>
              <a:t>sweet</a:t>
            </a:r>
            <a:r>
              <a:rPr lang="es-CO" sz="1800" dirty="0"/>
              <a:t>, </a:t>
            </a:r>
            <a:r>
              <a:rPr lang="es-CO" sz="1800" dirty="0" err="1"/>
              <a:t>vitiligo</a:t>
            </a:r>
            <a:r>
              <a:rPr lang="es-CO" sz="1800" dirty="0"/>
              <a:t> </a:t>
            </a:r>
            <a:r>
              <a:rPr lang="es-CO" sz="1800" dirty="0" err="1"/>
              <a:t>vulgaris</a:t>
            </a:r>
            <a:r>
              <a:rPr lang="es-CO" sz="1800" dirty="0"/>
              <a:t> y alopecia</a:t>
            </a:r>
          </a:p>
        </p:txBody>
      </p:sp>
      <p:sp>
        <p:nvSpPr>
          <p:cNvPr id="4" name="Rectángulo 3"/>
          <p:cNvSpPr/>
          <p:nvPr/>
        </p:nvSpPr>
        <p:spPr>
          <a:xfrm>
            <a:off x="5916283" y="540343"/>
            <a:ext cx="4057933" cy="29534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hematológico: </a:t>
            </a:r>
            <a:endParaRPr lang="es-CO" sz="2100" b="1" dirty="0" smtClean="0">
              <a:solidFill>
                <a:srgbClr val="000000"/>
              </a:solidFill>
              <a:latin typeface="+mn-lt"/>
            </a:endParaRP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Aplasia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pura de glóbulos rojos, anemia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aplásica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anemia hemolítica, anemia perniciosa, hemoglobinuria paroxística nocturna, aplasia pura de glóbulos blancos (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agranulocitosis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), </a:t>
            </a:r>
            <a:r>
              <a:rPr lang="es-CO" b="1" dirty="0">
                <a:solidFill>
                  <a:srgbClr val="000000"/>
                </a:solidFill>
                <a:latin typeface="+mn-lt"/>
              </a:rPr>
              <a:t>síndrome de </a:t>
            </a:r>
            <a:r>
              <a:rPr lang="es-CO" b="1" dirty="0" err="1">
                <a:solidFill>
                  <a:srgbClr val="000000"/>
                </a:solidFill>
                <a:latin typeface="+mn-lt"/>
              </a:rPr>
              <a:t>good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</a:t>
            </a:r>
            <a:r>
              <a:rPr lang="es-CO" b="1" dirty="0" err="1">
                <a:solidFill>
                  <a:srgbClr val="000000"/>
                </a:solidFill>
                <a:latin typeface="+mn-lt"/>
              </a:rPr>
              <a:t>hipogammaglobulinemia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linfocitosis de células T periféricas y trombocitopenia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amegacariocítica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adquirida.</a:t>
            </a:r>
            <a:endParaRPr lang="es-CO" dirty="0">
              <a:latin typeface="+mn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85779" y="1278034"/>
            <a:ext cx="4221707" cy="20774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endocrino</a:t>
            </a:r>
            <a:r>
              <a:rPr lang="es-CO" sz="2100" b="1" dirty="0" smtClean="0">
                <a:solidFill>
                  <a:srgbClr val="000000"/>
                </a:solidFill>
                <a:latin typeface="+mn-lt"/>
              </a:rPr>
              <a:t>:</a:t>
            </a: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Enfermedades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hipofisarias autoinmunes, enfermedades tiroideas autoinmunes, enfermedades paratiroideas autoinmunes, hipercalcemia humoral de malignidad, síndrome de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cushing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enfermedad de Addison y diabetes tipo I.</a:t>
            </a:r>
            <a:endParaRPr lang="es-CO" dirty="0">
              <a:latin typeface="+mn-lt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15244" y="3846847"/>
            <a:ext cx="4362778" cy="20774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2100" b="1" dirty="0">
                <a:solidFill>
                  <a:srgbClr val="000000"/>
                </a:solidFill>
                <a:latin typeface="+mn-lt"/>
              </a:rPr>
              <a:t>Sistema inmunitario: </a:t>
            </a:r>
            <a:endParaRPr lang="es-CO" sz="2100" b="1" dirty="0" smtClean="0">
              <a:solidFill>
                <a:srgbClr val="000000"/>
              </a:solidFill>
              <a:latin typeface="+mn-lt"/>
            </a:endParaRPr>
          </a:p>
          <a:p>
            <a:r>
              <a:rPr lang="es-CO" dirty="0" smtClean="0">
                <a:solidFill>
                  <a:srgbClr val="000000"/>
                </a:solidFill>
                <a:latin typeface="+mn-lt"/>
              </a:rPr>
              <a:t>Artritis 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reumatoide, lupus eritematoso sistémico, esclerosis sistémica, síndrome de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sjogren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 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reticulohistiocitosis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multicéntrica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crioglobulinemia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fenómenos de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raynaud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,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granulomatosis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eosinofílica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con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poliangeítis</a:t>
            </a:r>
            <a:r>
              <a:rPr lang="es-CO" dirty="0">
                <a:solidFill>
                  <a:srgbClr val="000000"/>
                </a:solidFill>
                <a:latin typeface="+mn-lt"/>
              </a:rPr>
              <a:t> y </a:t>
            </a:r>
            <a:r>
              <a:rPr lang="es-CO" dirty="0" err="1">
                <a:solidFill>
                  <a:srgbClr val="000000"/>
                </a:solidFill>
                <a:latin typeface="+mn-lt"/>
              </a:rPr>
              <a:t>dermatomiositis</a:t>
            </a:r>
            <a:endParaRPr lang="es-CO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69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Diagnostico</a:t>
            </a:r>
            <a:endParaRPr lang="es-C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9" y="746017"/>
            <a:ext cx="6712675" cy="395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8319" y="4922729"/>
            <a:ext cx="6513535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Mujer 68 años con clínica de </a:t>
            </a:r>
            <a:r>
              <a:rPr lang="es-CO" dirty="0" smtClean="0"/>
              <a:t>infección respiratoria</a:t>
            </a:r>
            <a:r>
              <a:rPr lang="es-CO" dirty="0"/>
              <a:t>. </a:t>
            </a:r>
            <a:r>
              <a:rPr lang="es-CO" dirty="0" err="1"/>
              <a:t>Rx</a:t>
            </a:r>
            <a:r>
              <a:rPr lang="es-CO" dirty="0"/>
              <a:t> tórax PA-LAT: </a:t>
            </a:r>
            <a:r>
              <a:rPr lang="es-CO" b="1" dirty="0" err="1"/>
              <a:t>Neumonia</a:t>
            </a:r>
            <a:r>
              <a:rPr lang="es-CO" b="1" dirty="0"/>
              <a:t> en LSD </a:t>
            </a:r>
            <a:r>
              <a:rPr lang="es-CO" dirty="0" smtClean="0"/>
              <a:t>de </a:t>
            </a:r>
            <a:r>
              <a:rPr lang="es-CO" dirty="0"/>
              <a:t>forma casual se detecta </a:t>
            </a:r>
            <a:r>
              <a:rPr lang="es-CO" b="1" dirty="0"/>
              <a:t>gran masa </a:t>
            </a:r>
            <a:r>
              <a:rPr lang="es-CO" b="1" dirty="0" smtClean="0"/>
              <a:t>en mediastino </a:t>
            </a:r>
            <a:r>
              <a:rPr lang="es-CO" b="1" dirty="0"/>
              <a:t>anterior izquierdo que borra contorno </a:t>
            </a:r>
            <a:r>
              <a:rPr lang="es-CO" b="1" dirty="0" smtClean="0"/>
              <a:t>cardiaco</a:t>
            </a:r>
            <a:endParaRPr lang="es-CO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959" y="858751"/>
            <a:ext cx="4553725" cy="37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7225959" y="4922729"/>
            <a:ext cx="4686293" cy="12003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TAC con civ a la altura de Aurícula Izquierda: Gran masa </a:t>
            </a:r>
            <a:r>
              <a:rPr lang="es-CO" dirty="0" err="1"/>
              <a:t>mediastínica</a:t>
            </a:r>
            <a:r>
              <a:rPr lang="es-CO" dirty="0"/>
              <a:t> anterior de</a:t>
            </a:r>
          </a:p>
          <a:p>
            <a:pPr algn="just"/>
            <a:r>
              <a:rPr lang="es-CO" dirty="0"/>
              <a:t>contornos bien definidos </a:t>
            </a:r>
            <a:r>
              <a:rPr lang="es-CO" dirty="0" smtClean="0"/>
              <a:t>en </a:t>
            </a:r>
            <a:r>
              <a:rPr lang="es-CO" dirty="0"/>
              <a:t>íntimo contacto con pericardio. Neumonía en pulmón derecho</a:t>
            </a:r>
            <a:endParaRPr lang="es-CO" dirty="0"/>
          </a:p>
        </p:txBody>
      </p:sp>
      <p:sp>
        <p:nvSpPr>
          <p:cNvPr id="6" name="5 CuadroTexto"/>
          <p:cNvSpPr txBox="1"/>
          <p:nvPr/>
        </p:nvSpPr>
        <p:spPr>
          <a:xfrm>
            <a:off x="3281817" y="2216955"/>
            <a:ext cx="5260932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El dx puede sospecharse con base en la TAC y la anamnesis, pero los estudio de imagen solos NO SON DIAGNOSTICOS.</a:t>
            </a:r>
          </a:p>
          <a:p>
            <a:pPr algn="ctr"/>
            <a:r>
              <a:rPr lang="es-CO" b="1" dirty="0" smtClean="0"/>
              <a:t>Mayoritariamente el </a:t>
            </a:r>
            <a:r>
              <a:rPr lang="es-CO" b="1" dirty="0" err="1" smtClean="0"/>
              <a:t>Dx</a:t>
            </a:r>
            <a:r>
              <a:rPr lang="es-CO" b="1" dirty="0" smtClean="0"/>
              <a:t> se establece después de la resección quirúrgica por la dificultad de obtener biopsia por aguja. 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994477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1286"/>
            <a:ext cx="10515600" cy="984562"/>
          </a:xfrm>
        </p:spPr>
        <p:txBody>
          <a:bodyPr/>
          <a:lstStyle/>
          <a:p>
            <a:r>
              <a:rPr lang="es-CO" dirty="0" err="1" smtClean="0"/>
              <a:t>Estadificación</a:t>
            </a:r>
            <a:endParaRPr lang="es-CO" dirty="0"/>
          </a:p>
        </p:txBody>
      </p:sp>
      <p:pic>
        <p:nvPicPr>
          <p:cNvPr id="8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439340" y="513567"/>
            <a:ext cx="8832001" cy="2517732"/>
          </a:xfrm>
          <a:prstGeom prst="rect">
            <a:avLst/>
          </a:prstGeom>
          <a:ln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06663"/>
            <a:ext cx="3732757" cy="338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56" y="3206663"/>
            <a:ext cx="3729533" cy="357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089" y="3125786"/>
            <a:ext cx="3972978" cy="3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9027" y="3125786"/>
            <a:ext cx="3641102" cy="3546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51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/>
              <a:t>Estadificación</a:t>
            </a:r>
            <a:endParaRPr lang="es-CO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955" y="157423"/>
            <a:ext cx="7382101" cy="3374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280" y="3532341"/>
            <a:ext cx="7258964" cy="323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43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/>
              <a:t>Estadificación</a:t>
            </a:r>
            <a:endParaRPr lang="es-CO" dirty="0"/>
          </a:p>
        </p:txBody>
      </p:sp>
      <p:pic>
        <p:nvPicPr>
          <p:cNvPr id="5" name="image3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08592" y="1402915"/>
            <a:ext cx="3900361" cy="44943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2 Rectángulo"/>
          <p:cNvSpPr/>
          <p:nvPr/>
        </p:nvSpPr>
        <p:spPr>
          <a:xfrm>
            <a:off x="4759889" y="1526447"/>
            <a:ext cx="7114783" cy="4647426"/>
          </a:xfrm>
          <a:prstGeom prst="rect">
            <a:avLst/>
          </a:prstGeom>
          <a:ln w="28575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/>
              <a:t>T1: Tumor encapsulado o no encapsulado, con o sin extensión a la grasa </a:t>
            </a:r>
            <a:r>
              <a:rPr lang="es-CO" sz="2000" dirty="0" err="1"/>
              <a:t>mediastínica</a:t>
            </a:r>
            <a:r>
              <a:rPr lang="es-CO" sz="2000" dirty="0"/>
              <a:t>, o extensión a la pleura </a:t>
            </a:r>
            <a:r>
              <a:rPr lang="es-CO" sz="2000" dirty="0" err="1" smtClean="0"/>
              <a:t>mediastínica</a:t>
            </a:r>
            <a:endParaRPr lang="es-CO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/>
              <a:t>T2: Tumor con afectación pericárdica. </a:t>
            </a:r>
            <a:endParaRPr lang="es-CO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/>
              <a:t>T3: Tumor con invasión del pulmón, vena braquiocefálica, vena cava superior, pared torácica, nervio frénico, vasos </a:t>
            </a:r>
            <a:r>
              <a:rPr lang="es-CO" sz="2000" dirty="0" err="1"/>
              <a:t>hiliares</a:t>
            </a:r>
            <a:r>
              <a:rPr lang="es-CO" sz="2000" dirty="0"/>
              <a:t> (</a:t>
            </a:r>
            <a:r>
              <a:rPr lang="es-CO" sz="2000" dirty="0" err="1"/>
              <a:t>extrapericárdicos</a:t>
            </a:r>
            <a:r>
              <a:rPr lang="es-CO" sz="2000" dirty="0"/>
              <a:t>) o pulmonares</a:t>
            </a:r>
            <a:r>
              <a:rPr lang="es-CO" sz="2000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 smtClean="0"/>
              <a:t>T4:Tumor </a:t>
            </a:r>
            <a:r>
              <a:rPr lang="es-CO" sz="2000" dirty="0"/>
              <a:t>con invasión de la aorta, vasos del arco, arteria pulmonar principal, miocardio, tráquea o </a:t>
            </a:r>
            <a:r>
              <a:rPr lang="es-CO" sz="2000" dirty="0" smtClean="0"/>
              <a:t>esófago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/>
              <a:t>N1: Afectación de los ganglios anteriores (</a:t>
            </a:r>
            <a:r>
              <a:rPr lang="es-CO" sz="2000" dirty="0" err="1"/>
              <a:t>peritímicos</a:t>
            </a:r>
            <a:r>
              <a:rPr lang="es-CO" sz="2000" dirty="0" smtClean="0"/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 smtClean="0"/>
              <a:t> </a:t>
            </a:r>
            <a:r>
              <a:rPr lang="es-CO" sz="2000" dirty="0"/>
              <a:t>M1a: nódulo (s) pleural o pericárdico </a:t>
            </a:r>
            <a:r>
              <a:rPr lang="es-CO" sz="2000" dirty="0" smtClean="0"/>
              <a:t>separados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/>
              <a:t>N2: afectación de ganglios cervicales o </a:t>
            </a:r>
            <a:r>
              <a:rPr lang="es-CO" sz="2000" dirty="0" err="1"/>
              <a:t>intratorácicos</a:t>
            </a:r>
            <a:r>
              <a:rPr lang="es-CO" sz="2000" dirty="0"/>
              <a:t> profundos. </a:t>
            </a:r>
            <a:endParaRPr lang="es-CO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s-CO" sz="2000" dirty="0" smtClean="0"/>
              <a:t>M1b</a:t>
            </a:r>
            <a:r>
              <a:rPr lang="es-CO" sz="2000" dirty="0"/>
              <a:t>: nódulo </a:t>
            </a:r>
            <a:r>
              <a:rPr lang="es-CO" sz="2000" dirty="0" err="1"/>
              <a:t>intraparenquimatoso</a:t>
            </a:r>
            <a:r>
              <a:rPr lang="es-CO" sz="2000" dirty="0"/>
              <a:t> pulmonar o metástasis a órganos distantes.</a:t>
            </a:r>
            <a:endParaRPr lang="es-CO" sz="2000" dirty="0" smtClean="0"/>
          </a:p>
          <a:p>
            <a:pPr marL="285750" indent="-285750">
              <a:buFont typeface="Arial" pitchFamily="34" charset="0"/>
              <a:buChar char="•"/>
            </a:pPr>
            <a:endParaRPr lang="es-CO" dirty="0" smtClean="0"/>
          </a:p>
          <a:p>
            <a:pPr marL="285750" indent="-285750">
              <a:buFont typeface="Arial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3449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5811" y="160027"/>
            <a:ext cx="10515600" cy="491326"/>
          </a:xfrm>
        </p:spPr>
        <p:txBody>
          <a:bodyPr/>
          <a:lstStyle/>
          <a:p>
            <a:r>
              <a:rPr lang="es-CO" dirty="0" err="1"/>
              <a:t>Estadificación</a:t>
            </a:r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4020854" y="639520"/>
            <a:ext cx="6964472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dirty="0"/>
              <a:t>C</a:t>
            </a:r>
            <a:r>
              <a:rPr lang="es-CO" dirty="0" smtClean="0"/>
              <a:t>ontienen </a:t>
            </a:r>
            <a:r>
              <a:rPr lang="es-CO" dirty="0"/>
              <a:t>células tumorales blandas, fusiformes u ovaladas, pocas células T inmaduras o </a:t>
            </a:r>
            <a:r>
              <a:rPr lang="es-CO" dirty="0" smtClean="0"/>
              <a:t>ninguna, por </a:t>
            </a:r>
            <a:r>
              <a:rPr lang="es-CO" dirty="0"/>
              <a:t>lo general, tienen estadios tumorales bajos. </a:t>
            </a:r>
            <a:endParaRPr lang="es-CO" dirty="0"/>
          </a:p>
        </p:txBody>
      </p:sp>
      <p:sp>
        <p:nvSpPr>
          <p:cNvPr id="3" name="2 CuadroTexto"/>
          <p:cNvSpPr txBox="1"/>
          <p:nvPr/>
        </p:nvSpPr>
        <p:spPr>
          <a:xfrm>
            <a:off x="150311" y="917783"/>
            <a:ext cx="1716067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A</a:t>
            </a:r>
            <a:endParaRPr lang="es-CO" sz="2400" b="1" dirty="0"/>
          </a:p>
        </p:txBody>
      </p:sp>
      <p:cxnSp>
        <p:nvCxnSpPr>
          <p:cNvPr id="6" name="5 Conector recto de flecha"/>
          <p:cNvCxnSpPr/>
          <p:nvPr/>
        </p:nvCxnSpPr>
        <p:spPr>
          <a:xfrm>
            <a:off x="2217107" y="1101185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150311" y="2042530"/>
            <a:ext cx="1716067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B</a:t>
            </a:r>
            <a:endParaRPr lang="es-CO" sz="2400" b="1" dirty="0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2217106" y="2273362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4020856" y="1899836"/>
            <a:ext cx="7928974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dirty="0"/>
              <a:t>Son tumores </a:t>
            </a:r>
            <a:r>
              <a:rPr lang="es-CO" dirty="0" err="1"/>
              <a:t>tímicos</a:t>
            </a:r>
            <a:r>
              <a:rPr lang="es-CO" dirty="0"/>
              <a:t> epiteliales con porciones muy variadas, pobres en linfocitos (tipo A) y ricas en linfocitos (tipo B). La superficie de corte es nodular con áreas claras y gruesas (tipo A) y grises, más suaves tipo B</a:t>
            </a:r>
            <a:endParaRPr lang="es-CO" dirty="0"/>
          </a:p>
        </p:txBody>
      </p:sp>
      <p:sp>
        <p:nvSpPr>
          <p:cNvPr id="12" name="11 CuadroTexto"/>
          <p:cNvSpPr txBox="1"/>
          <p:nvPr/>
        </p:nvSpPr>
        <p:spPr>
          <a:xfrm>
            <a:off x="225467" y="3226901"/>
            <a:ext cx="1716067" cy="461665"/>
          </a:xfrm>
          <a:prstGeom prst="rect">
            <a:avLst/>
          </a:prstGeom>
          <a:solidFill>
            <a:srgbClr val="8BF47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B1</a:t>
            </a:r>
            <a:endParaRPr lang="es-CO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020855" y="3134569"/>
            <a:ext cx="7928973" cy="646331"/>
          </a:xfrm>
          <a:prstGeom prst="rect">
            <a:avLst/>
          </a:prstGeom>
          <a:solidFill>
            <a:srgbClr val="8BF47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S</a:t>
            </a:r>
            <a:r>
              <a:rPr lang="es-CO" dirty="0" smtClean="0"/>
              <a:t>e </a:t>
            </a:r>
            <a:r>
              <a:rPr lang="es-CO" dirty="0"/>
              <a:t>asemejan al timo del recién nacido en términos del alto número de células T inmaduras y el bajo número de células epiteliales sin "agrupamiento" epitelial</a:t>
            </a:r>
            <a:endParaRPr lang="es-CO" b="1" dirty="0"/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2208754" y="3476897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4 CuadroTexto"/>
          <p:cNvSpPr txBox="1"/>
          <p:nvPr/>
        </p:nvSpPr>
        <p:spPr>
          <a:xfrm>
            <a:off x="225467" y="4144423"/>
            <a:ext cx="1716067" cy="461665"/>
          </a:xfrm>
          <a:prstGeom prst="rect">
            <a:avLst/>
          </a:prstGeom>
          <a:solidFill>
            <a:srgbClr val="95EAF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B2</a:t>
            </a:r>
            <a:endParaRPr lang="es-CO" sz="2400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020856" y="4144423"/>
            <a:ext cx="7928974" cy="646331"/>
          </a:xfrm>
          <a:prstGeom prst="rect">
            <a:avLst/>
          </a:prstGeom>
          <a:solidFill>
            <a:srgbClr val="95EAF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S</a:t>
            </a:r>
            <a:r>
              <a:rPr lang="es-CO" dirty="0" smtClean="0"/>
              <a:t>on </a:t>
            </a:r>
            <a:r>
              <a:rPr lang="es-CO" dirty="0"/>
              <a:t>tumores ricos en células T inmaduras y formados por células epiteliales poligonales o dendríticas</a:t>
            </a:r>
            <a:endParaRPr lang="es-CO" dirty="0"/>
          </a:p>
        </p:txBody>
      </p:sp>
      <p:cxnSp>
        <p:nvCxnSpPr>
          <p:cNvPr id="17" name="16 Conector recto de flecha"/>
          <p:cNvCxnSpPr/>
          <p:nvPr/>
        </p:nvCxnSpPr>
        <p:spPr>
          <a:xfrm>
            <a:off x="2208753" y="4400105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CuadroTexto"/>
          <p:cNvSpPr txBox="1"/>
          <p:nvPr/>
        </p:nvSpPr>
        <p:spPr>
          <a:xfrm>
            <a:off x="225467" y="4998673"/>
            <a:ext cx="1716067" cy="461665"/>
          </a:xfrm>
          <a:prstGeom prst="rect">
            <a:avLst/>
          </a:prstGeom>
          <a:solidFill>
            <a:srgbClr val="FCA2A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B3</a:t>
            </a:r>
            <a:endParaRPr lang="es-CO" sz="2400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4020854" y="4988013"/>
            <a:ext cx="7928974" cy="646331"/>
          </a:xfrm>
          <a:prstGeom prst="rect">
            <a:avLst/>
          </a:prstGeom>
          <a:solidFill>
            <a:srgbClr val="FCA2A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Son tumores con predominio de células epiteliales con pocas o ninguna célula T </a:t>
            </a:r>
            <a:r>
              <a:rPr lang="es-CO" dirty="0" smtClean="0"/>
              <a:t>inmadura, a </a:t>
            </a:r>
            <a:r>
              <a:rPr lang="es-CO" dirty="0"/>
              <a:t>menudo infiltran las estructuras circundantes </a:t>
            </a:r>
            <a:endParaRPr lang="es-CO" b="1" dirty="0"/>
          </a:p>
        </p:txBody>
      </p:sp>
      <p:cxnSp>
        <p:nvCxnSpPr>
          <p:cNvPr id="20" name="19 Conector recto de flecha"/>
          <p:cNvCxnSpPr/>
          <p:nvPr/>
        </p:nvCxnSpPr>
        <p:spPr>
          <a:xfrm>
            <a:off x="2208752" y="5235062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225467" y="5921202"/>
            <a:ext cx="1716067" cy="461665"/>
          </a:xfrm>
          <a:prstGeom prst="rect">
            <a:avLst/>
          </a:prstGeom>
          <a:solidFill>
            <a:srgbClr val="FAA4F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/>
              <a:t>Tipo </a:t>
            </a:r>
            <a:r>
              <a:rPr lang="es-CO" sz="2400" b="1" dirty="0"/>
              <a:t>MNT</a:t>
            </a:r>
            <a:endParaRPr lang="es-CO" sz="2400" b="1" dirty="0"/>
          </a:p>
        </p:txBody>
      </p:sp>
      <p:sp>
        <p:nvSpPr>
          <p:cNvPr id="22" name="21 CuadroTexto"/>
          <p:cNvSpPr txBox="1"/>
          <p:nvPr/>
        </p:nvSpPr>
        <p:spPr>
          <a:xfrm>
            <a:off x="4020856" y="5912962"/>
            <a:ext cx="7928972" cy="646331"/>
          </a:xfrm>
          <a:prstGeom prst="rect">
            <a:avLst/>
          </a:prstGeom>
          <a:solidFill>
            <a:srgbClr val="FAA4FA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T</a:t>
            </a:r>
            <a:r>
              <a:rPr lang="es-CO" dirty="0" smtClean="0"/>
              <a:t>umores </a:t>
            </a:r>
            <a:r>
              <a:rPr lang="es-CO" dirty="0"/>
              <a:t>bifásicos formados por nódulos de células fusiformes blandas rodeadas por un estroma linfoide no neoplásico y sin epitelio.</a:t>
            </a:r>
            <a:endParaRPr lang="es-CO" b="1" dirty="0"/>
          </a:p>
        </p:txBody>
      </p:sp>
      <p:cxnSp>
        <p:nvCxnSpPr>
          <p:cNvPr id="23" name="22 Conector recto de flecha"/>
          <p:cNvCxnSpPr/>
          <p:nvPr/>
        </p:nvCxnSpPr>
        <p:spPr>
          <a:xfrm>
            <a:off x="2208751" y="6083363"/>
            <a:ext cx="155322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2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Tratamiento</a:t>
            </a:r>
            <a:endParaRPr lang="es-CO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05" y="1133996"/>
            <a:ext cx="6346248" cy="3857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04924" y="1678488"/>
            <a:ext cx="6174809" cy="10396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723491312"/>
              </p:ext>
            </p:extLst>
          </p:nvPr>
        </p:nvGraphicFramePr>
        <p:xfrm>
          <a:off x="7540843" y="1689583"/>
          <a:ext cx="3543474" cy="2414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8059455" y="872386"/>
            <a:ext cx="2542784" cy="523220"/>
          </a:xfrm>
          <a:prstGeom prst="rect">
            <a:avLst/>
          </a:prstGeom>
          <a:solidFill>
            <a:srgbClr val="FF9A7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 smtClean="0"/>
              <a:t>Timectomia</a:t>
            </a:r>
            <a:endParaRPr lang="es-CO" sz="2800" b="1" dirty="0"/>
          </a:p>
        </p:txBody>
      </p:sp>
      <p:cxnSp>
        <p:nvCxnSpPr>
          <p:cNvPr id="10" name="9 Conector recto de flecha"/>
          <p:cNvCxnSpPr/>
          <p:nvPr/>
        </p:nvCxnSpPr>
        <p:spPr>
          <a:xfrm>
            <a:off x="9330847" y="4179342"/>
            <a:ext cx="0" cy="626301"/>
          </a:xfrm>
          <a:prstGeom prst="straightConnector1">
            <a:avLst/>
          </a:prstGeom>
          <a:ln w="76200">
            <a:solidFill>
              <a:srgbClr val="FF77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6778395" y="4991963"/>
            <a:ext cx="49102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itchFamily="34" charset="0"/>
              <a:buChar char="•"/>
            </a:pPr>
            <a:r>
              <a:rPr lang="es-CO" sz="2000" b="1" dirty="0" err="1"/>
              <a:t>E</a:t>
            </a:r>
            <a:r>
              <a:rPr lang="es-CO" sz="2000" b="1" dirty="0" err="1" smtClean="0"/>
              <a:t>sternotomia</a:t>
            </a:r>
            <a:r>
              <a:rPr lang="es-CO" sz="2000" b="1" dirty="0" smtClean="0"/>
              <a:t> media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s-CO" sz="2000" b="1" dirty="0" smtClean="0"/>
              <a:t> </a:t>
            </a:r>
            <a:r>
              <a:rPr lang="es-CO" sz="2000" b="1" dirty="0"/>
              <a:t>C</a:t>
            </a:r>
            <a:r>
              <a:rPr lang="es-CO" sz="2000" b="1" dirty="0" smtClean="0"/>
              <a:t>irugía </a:t>
            </a:r>
            <a:r>
              <a:rPr lang="es-CO" sz="2000" b="1" dirty="0"/>
              <a:t>torácica asistida por video (</a:t>
            </a:r>
            <a:r>
              <a:rPr lang="es-CO" sz="2000" b="1" dirty="0" smtClean="0"/>
              <a:t>VATS)</a:t>
            </a:r>
          </a:p>
          <a:p>
            <a:pPr marL="342900" indent="-342900" algn="ctr">
              <a:buFont typeface="Arial" pitchFamily="34" charset="0"/>
              <a:buChar char="•"/>
            </a:pPr>
            <a:r>
              <a:rPr lang="es-CO" sz="2000" b="1" dirty="0" smtClean="0"/>
              <a:t>Cirugía </a:t>
            </a:r>
            <a:r>
              <a:rPr lang="es-CO" sz="2000" b="1" dirty="0" err="1"/>
              <a:t>toracica</a:t>
            </a:r>
            <a:r>
              <a:rPr lang="es-CO" sz="2000" b="1" dirty="0"/>
              <a:t> asistida por robot (RATS)</a:t>
            </a:r>
            <a:endParaRPr lang="es-CO" sz="2000" b="1" dirty="0"/>
          </a:p>
        </p:txBody>
      </p:sp>
    </p:spTree>
    <p:extLst>
      <p:ext uri="{BB962C8B-B14F-4D97-AF65-F5344CB8AC3E}">
        <p14:creationId xmlns:p14="http://schemas.microsoft.com/office/powerpoint/2010/main" val="337127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2" y="814192"/>
            <a:ext cx="11720897" cy="579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err="1" smtClean="0"/>
              <a:t>Esternotomia</a:t>
            </a:r>
            <a:r>
              <a:rPr lang="es-CO" dirty="0" smtClean="0"/>
              <a:t> Vs. </a:t>
            </a:r>
            <a:r>
              <a:rPr lang="es-CO" dirty="0" err="1" smtClean="0"/>
              <a:t>Vast</a:t>
            </a:r>
            <a:r>
              <a:rPr lang="es-CO" dirty="0" smtClean="0"/>
              <a:t> </a:t>
            </a:r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7089732" y="1528175"/>
            <a:ext cx="926926" cy="4634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5 Rectángulo"/>
          <p:cNvSpPr/>
          <p:nvPr/>
        </p:nvSpPr>
        <p:spPr>
          <a:xfrm>
            <a:off x="7089732" y="3020860"/>
            <a:ext cx="1027134" cy="5615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6 Rectángulo"/>
          <p:cNvSpPr/>
          <p:nvPr/>
        </p:nvSpPr>
        <p:spPr>
          <a:xfrm>
            <a:off x="9409135" y="1567840"/>
            <a:ext cx="1325670" cy="50459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1719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3415" y="259307"/>
            <a:ext cx="10074348" cy="1045310"/>
          </a:xfrm>
        </p:spPr>
        <p:txBody>
          <a:bodyPr/>
          <a:lstStyle/>
          <a:p>
            <a:r>
              <a:rPr lang="es-CO" dirty="0" smtClean="0"/>
              <a:t>Generalidades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3416" y="4440845"/>
            <a:ext cx="4552734" cy="881782"/>
          </a:xfrm>
          <a:solidFill>
            <a:srgbClr val="00B0F0"/>
          </a:solidFill>
        </p:spPr>
        <p:txBody>
          <a:bodyPr/>
          <a:lstStyle/>
          <a:p>
            <a:r>
              <a:rPr lang="es-MX" sz="2200" dirty="0">
                <a:latin typeface="Arial Narrow" panose="020B0606020202030204" pitchFamily="34" charset="0"/>
              </a:rPr>
              <a:t>El mediastino está situado en el centro del </a:t>
            </a:r>
            <a:r>
              <a:rPr lang="es-MX" sz="2200" dirty="0" smtClean="0">
                <a:latin typeface="Arial Narrow" panose="020B0606020202030204" pitchFamily="34" charset="0"/>
              </a:rPr>
              <a:t>tórax</a:t>
            </a:r>
            <a:endParaRPr lang="es-CO" sz="2200" dirty="0">
              <a:latin typeface="Arial Narrow" panose="020B0606020202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742" t="11520" r="27622" b="13293"/>
          <a:stretch/>
        </p:blipFill>
        <p:spPr>
          <a:xfrm>
            <a:off x="633414" y="1205050"/>
            <a:ext cx="4370619" cy="3150912"/>
          </a:xfrm>
          <a:prstGeom prst="rect">
            <a:avLst/>
          </a:prstGeom>
        </p:spPr>
      </p:pic>
      <p:pic>
        <p:nvPicPr>
          <p:cNvPr id="1026" name="Picture 2" descr="https://lh3.googleusercontent.com/5xiSyj2d6DrUYDXzVHVyOCzxscaRFiIwOEgtDF3mUWekLhc4C2QGg5CvJ-S96qyggzbdLvyRLIkPSJNI0Qp6dv_PhnY9cPMbFmQ9i9Jl9nV3lFeEOoPI-hDsM76MmiNWzmEdU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21284" r="26574" b="25358"/>
          <a:stretch/>
        </p:blipFill>
        <p:spPr bwMode="auto">
          <a:xfrm>
            <a:off x="6950998" y="1339261"/>
            <a:ext cx="4212871" cy="2882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6322669" y="4339865"/>
            <a:ext cx="4841200" cy="178510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MX" sz="2200" dirty="0" smtClean="0">
                <a:latin typeface="Arial Narrow" panose="020B0606020202030204" pitchFamily="34" charset="0"/>
              </a:rPr>
              <a:t>Las clasificaciones  </a:t>
            </a:r>
            <a:r>
              <a:rPr lang="es-MX" sz="2200" dirty="0">
                <a:latin typeface="Arial Narrow" panose="020B0606020202030204" pitchFamily="34" charset="0"/>
              </a:rPr>
              <a:t>más utilizadas son los modelos de tres y cuatro compartimentos</a:t>
            </a:r>
            <a:r>
              <a:rPr lang="es-MX" sz="2200" dirty="0" smtClean="0">
                <a:latin typeface="Arial Narrow" panose="020B0606020202030204" pitchFamily="34" charset="0"/>
              </a:rPr>
              <a:t>.</a:t>
            </a:r>
          </a:p>
          <a:p>
            <a:r>
              <a:rPr lang="es-MX" sz="2200" dirty="0" smtClean="0">
                <a:latin typeface="Arial Narrow" panose="020B0606020202030204" pitchFamily="34" charset="0"/>
              </a:rPr>
              <a:t> </a:t>
            </a:r>
          </a:p>
          <a:p>
            <a:r>
              <a:rPr lang="es-MX" sz="2200" b="1" dirty="0">
                <a:latin typeface="Arial Narrow" panose="020B0606020202030204" pitchFamily="34" charset="0"/>
              </a:rPr>
              <a:t>Modelo de </a:t>
            </a:r>
            <a:r>
              <a:rPr lang="es-MX" sz="2200" b="1" dirty="0" err="1" smtClean="0">
                <a:latin typeface="Arial Narrow" panose="020B0606020202030204" pitchFamily="34" charset="0"/>
              </a:rPr>
              <a:t>Felson</a:t>
            </a:r>
            <a:r>
              <a:rPr lang="es-MX" sz="2200" dirty="0" smtClean="0">
                <a:latin typeface="Arial Narrow" panose="020B0606020202030204" pitchFamily="34" charset="0"/>
              </a:rPr>
              <a:t>:</a:t>
            </a:r>
            <a:r>
              <a:rPr lang="es-MX" sz="2200" dirty="0">
                <a:latin typeface="Arial Narrow" panose="020B0606020202030204" pitchFamily="34" charset="0"/>
              </a:rPr>
              <a:t>  tres compartimientos </a:t>
            </a:r>
            <a:br>
              <a:rPr lang="es-MX" sz="2200" dirty="0">
                <a:latin typeface="Arial Narrow" panose="020B0606020202030204" pitchFamily="34" charset="0"/>
              </a:rPr>
            </a:br>
            <a:r>
              <a:rPr lang="es-MX" sz="2200" b="1" dirty="0">
                <a:latin typeface="Arial Narrow" panose="020B0606020202030204" pitchFamily="34" charset="0"/>
              </a:rPr>
              <a:t>M</a:t>
            </a:r>
            <a:r>
              <a:rPr lang="es-MX" sz="2200" b="1" dirty="0" smtClean="0">
                <a:latin typeface="Arial Narrow" panose="020B0606020202030204" pitchFamily="34" charset="0"/>
              </a:rPr>
              <a:t>odelo </a:t>
            </a:r>
            <a:r>
              <a:rPr lang="es-MX" sz="2200" b="1" dirty="0">
                <a:latin typeface="Arial Narrow" panose="020B0606020202030204" pitchFamily="34" charset="0"/>
              </a:rPr>
              <a:t>de la </a:t>
            </a:r>
            <a:r>
              <a:rPr lang="es-MX" sz="2200" b="1" dirty="0" smtClean="0">
                <a:latin typeface="Arial Narrow" panose="020B0606020202030204" pitchFamily="34" charset="0"/>
              </a:rPr>
              <a:t>JART</a:t>
            </a:r>
            <a:r>
              <a:rPr lang="es-MX" sz="2200" dirty="0" smtClean="0">
                <a:latin typeface="Arial Narrow" panose="020B0606020202030204" pitchFamily="34" charset="0"/>
              </a:rPr>
              <a:t>: cuatro </a:t>
            </a:r>
            <a:r>
              <a:rPr lang="es-MX" sz="2200" dirty="0">
                <a:latin typeface="Arial Narrow" panose="020B0606020202030204" pitchFamily="34" charset="0"/>
              </a:rPr>
              <a:t>compartimientos</a:t>
            </a:r>
            <a:endParaRPr lang="es-CO" sz="2200" dirty="0">
              <a:latin typeface="Arial Narrow" panose="020B0606020202030204" pitchFamily="34" charset="0"/>
            </a:endParaRPr>
          </a:p>
        </p:txBody>
      </p:sp>
      <p:pic>
        <p:nvPicPr>
          <p:cNvPr id="1028" name="Picture 4" descr="https://multimedia.elsevier.es/PublicationsMultimediaV1/item/multimedia/S0120563318300925:gr1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1495" y="1422730"/>
            <a:ext cx="5340402" cy="451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6950998" y="614149"/>
            <a:ext cx="3189289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s-CO" dirty="0"/>
              <a:t>Líneas, bandas e interfaces del mediastino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895833" y="1719618"/>
            <a:ext cx="2006221" cy="203132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s-CO" sz="1400" b="1" dirty="0" smtClean="0"/>
              <a:t>Línea:</a:t>
            </a:r>
            <a:r>
              <a:rPr lang="es-CO" sz="1400" dirty="0" smtClean="0"/>
              <a:t> </a:t>
            </a:r>
            <a:r>
              <a:rPr lang="es-MX" sz="1400" dirty="0"/>
              <a:t>es una opacidad longitudinal de no más de </a:t>
            </a:r>
            <a:r>
              <a:rPr lang="es-MX" sz="1400" dirty="0" smtClean="0"/>
              <a:t>1-2 </a:t>
            </a:r>
            <a:r>
              <a:rPr lang="es-MX" sz="1400" dirty="0"/>
              <a:t>mm de </a:t>
            </a:r>
            <a:r>
              <a:rPr lang="es-MX" sz="1400" dirty="0" smtClean="0"/>
              <a:t>ancho.</a:t>
            </a:r>
          </a:p>
          <a:p>
            <a:r>
              <a:rPr lang="es-MX" sz="1400" b="1" dirty="0" smtClean="0"/>
              <a:t>Banda:</a:t>
            </a:r>
            <a:r>
              <a:rPr lang="es-MX" sz="1400" dirty="0" smtClean="0"/>
              <a:t> </a:t>
            </a:r>
            <a:r>
              <a:rPr lang="es-MX" sz="1400" dirty="0"/>
              <a:t>es una opacidad longitudinal de </a:t>
            </a:r>
            <a:r>
              <a:rPr lang="es-MX" sz="1400" dirty="0" smtClean="0"/>
              <a:t>2-5 </a:t>
            </a:r>
            <a:r>
              <a:rPr lang="es-MX" sz="1400" dirty="0"/>
              <a:t>mm de ancho</a:t>
            </a:r>
            <a:r>
              <a:rPr lang="es-MX" sz="1400" dirty="0" smtClean="0"/>
              <a:t>.</a:t>
            </a:r>
          </a:p>
          <a:p>
            <a:r>
              <a:rPr lang="es-CO" sz="1400" b="1" dirty="0" smtClean="0"/>
              <a:t>Interfaz :</a:t>
            </a:r>
            <a:r>
              <a:rPr lang="es-CO" sz="1400" dirty="0" smtClean="0"/>
              <a:t>la </a:t>
            </a:r>
            <a:r>
              <a:rPr lang="es-CO" sz="1400" dirty="0"/>
              <a:t>aposición de dos tejidos de diferentes densidades</a:t>
            </a:r>
          </a:p>
        </p:txBody>
      </p:sp>
    </p:spTree>
    <p:extLst>
      <p:ext uri="{BB962C8B-B14F-4D97-AF65-F5344CB8AC3E}">
        <p14:creationId xmlns:p14="http://schemas.microsoft.com/office/powerpoint/2010/main" val="77253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9" y="564952"/>
            <a:ext cx="11941479" cy="6048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93284" y="72671"/>
            <a:ext cx="10515600" cy="984562"/>
          </a:xfrm>
        </p:spPr>
        <p:txBody>
          <a:bodyPr/>
          <a:lstStyle/>
          <a:p>
            <a:r>
              <a:rPr lang="es-CO" dirty="0" err="1"/>
              <a:t>Esternotomia</a:t>
            </a:r>
            <a:r>
              <a:rPr lang="es-CO" dirty="0"/>
              <a:t> Vs. </a:t>
            </a:r>
            <a:r>
              <a:rPr lang="es-CO" dirty="0" err="1"/>
              <a:t>Vast</a:t>
            </a:r>
            <a:r>
              <a:rPr lang="es-CO" dirty="0"/>
              <a:t>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054269" y="5574082"/>
            <a:ext cx="926926" cy="563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Rectángulo"/>
          <p:cNvSpPr/>
          <p:nvPr/>
        </p:nvSpPr>
        <p:spPr>
          <a:xfrm>
            <a:off x="3386203" y="3985364"/>
            <a:ext cx="926926" cy="5636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9 Rectángulo"/>
          <p:cNvSpPr/>
          <p:nvPr/>
        </p:nvSpPr>
        <p:spPr>
          <a:xfrm>
            <a:off x="4471791" y="1462412"/>
            <a:ext cx="1181621" cy="4675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681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VAST Vs. RAST</a:t>
            </a:r>
            <a:endParaRPr lang="es-C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21" y="1064713"/>
            <a:ext cx="8586071" cy="4524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2722" y="1204145"/>
            <a:ext cx="2078799" cy="2592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Cirugía Robótica | SeisaMe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97" b="7417"/>
          <a:stretch/>
        </p:blipFill>
        <p:spPr bwMode="auto">
          <a:xfrm>
            <a:off x="8929867" y="4121063"/>
            <a:ext cx="3133530" cy="183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Elipse"/>
          <p:cNvSpPr/>
          <p:nvPr/>
        </p:nvSpPr>
        <p:spPr>
          <a:xfrm>
            <a:off x="7177414" y="2154477"/>
            <a:ext cx="1039660" cy="3458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8 Elipse"/>
          <p:cNvSpPr/>
          <p:nvPr/>
        </p:nvSpPr>
        <p:spPr>
          <a:xfrm>
            <a:off x="7177414" y="2489498"/>
            <a:ext cx="1039660" cy="3458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9 Elipse"/>
          <p:cNvSpPr/>
          <p:nvPr/>
        </p:nvSpPr>
        <p:spPr>
          <a:xfrm>
            <a:off x="4148203" y="2835322"/>
            <a:ext cx="1039660" cy="3458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10 Elipse"/>
          <p:cNvSpPr/>
          <p:nvPr/>
        </p:nvSpPr>
        <p:spPr>
          <a:xfrm>
            <a:off x="4235885" y="3181146"/>
            <a:ext cx="1039660" cy="34582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48" b="95980" l="0" r="100000">
                        <a14:foregroundMark x1="44385" y1="54774" x2="44385" y2="60804"/>
                        <a14:foregroundMark x1="31551" y1="82412" x2="31551" y2="86432"/>
                        <a14:foregroundMark x1="23529" y1="85427" x2="23529" y2="899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953" y="3279973"/>
            <a:ext cx="885980" cy="942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Rectángulo"/>
          <p:cNvSpPr/>
          <p:nvPr/>
        </p:nvSpPr>
        <p:spPr>
          <a:xfrm>
            <a:off x="4235885" y="4121063"/>
            <a:ext cx="519830" cy="7014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548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63047" y="247710"/>
            <a:ext cx="10515600" cy="984562"/>
          </a:xfrm>
        </p:spPr>
        <p:txBody>
          <a:bodyPr/>
          <a:lstStyle/>
          <a:p>
            <a:r>
              <a:rPr lang="es-CO" dirty="0" smtClean="0"/>
              <a:t>Conclusiones</a:t>
            </a:r>
            <a:endParaRPr lang="es-CO" dirty="0"/>
          </a:p>
        </p:txBody>
      </p:sp>
      <p:sp>
        <p:nvSpPr>
          <p:cNvPr id="4" name="3 Rectángulo"/>
          <p:cNvSpPr/>
          <p:nvPr/>
        </p:nvSpPr>
        <p:spPr>
          <a:xfrm>
            <a:off x="263047" y="988882"/>
            <a:ext cx="10997852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s-CO" sz="2000" dirty="0"/>
              <a:t>Los </a:t>
            </a:r>
            <a:r>
              <a:rPr lang="es-CO" sz="2000" dirty="0" err="1"/>
              <a:t>timomas</a:t>
            </a:r>
            <a:r>
              <a:rPr lang="es-CO" sz="2000" dirty="0"/>
              <a:t> son tumores poco comunes, pero se encuentran entre las neoplasia más frecuentes del timo y el mediastino anterior, su etiología es desconocida pero tiene un fuerte vínculo con enfermedades autoinmunes y síndromes </a:t>
            </a:r>
            <a:r>
              <a:rPr lang="es-CO" sz="2000" dirty="0" err="1" smtClean="0"/>
              <a:t>paraneoplásicos</a:t>
            </a:r>
            <a:endParaRPr lang="es-CO" sz="2000" dirty="0" smtClean="0"/>
          </a:p>
          <a:p>
            <a:pPr marL="342900" indent="-342900" algn="just">
              <a:buFont typeface="Arial" pitchFamily="34" charset="0"/>
              <a:buChar char="•"/>
            </a:pPr>
            <a:endParaRPr lang="es-CO" sz="2000" dirty="0" smtClean="0"/>
          </a:p>
          <a:p>
            <a:pPr marL="342900" indent="-342900" algn="just">
              <a:buFont typeface="Arial" pitchFamily="34" charset="0"/>
              <a:buChar char="•"/>
            </a:pPr>
            <a:r>
              <a:rPr lang="es-CO" sz="2000" dirty="0" smtClean="0"/>
              <a:t>La </a:t>
            </a:r>
            <a:r>
              <a:rPr lang="es-CO" sz="2000" dirty="0"/>
              <a:t>investigación realizada determina que la mejor elección de tratamiento para estadios tempranos como el I y II es la resección quirúrgica completa mediante una técnica mínimamente invasiva como VAST o RAST que brindaran una mejoría postoperatoria rápida, son factibles y seguras para la resección </a:t>
            </a:r>
            <a:r>
              <a:rPr lang="es-CO" sz="2000" dirty="0" smtClean="0"/>
              <a:t>en </a:t>
            </a:r>
            <a:r>
              <a:rPr lang="es-CO" sz="2000" dirty="0"/>
              <a:t>comparación con la </a:t>
            </a:r>
            <a:r>
              <a:rPr lang="es-CO" sz="2000" dirty="0" err="1"/>
              <a:t>esternotomía</a:t>
            </a:r>
            <a:r>
              <a:rPr lang="es-CO" sz="2000" dirty="0"/>
              <a:t> media que puede causar un dolor postoperatorio significativo, un considerable riesgo de complicaciones respiratorias que requieren una mayor atención posoperatoria, prolongar la estadía en el </a:t>
            </a:r>
            <a:r>
              <a:rPr lang="es-CO" sz="2000" dirty="0" smtClean="0"/>
              <a:t>hospital  </a:t>
            </a:r>
            <a:r>
              <a:rPr lang="es-CO" sz="2000" dirty="0"/>
              <a:t>retrasando el regreso a la cotidianidad del paciente</a:t>
            </a:r>
            <a:r>
              <a:rPr lang="es-CO" sz="2000" dirty="0" smtClean="0"/>
              <a:t>.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es-CO" sz="2000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595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0" dirty="0" err="1" smtClean="0"/>
              <a:t>Intorax</a:t>
            </a:r>
            <a:r>
              <a:rPr lang="es-CO" b="0" dirty="0"/>
              <a:t>:</a:t>
            </a:r>
            <a:r>
              <a:rPr lang="es-CO" b="0" dirty="0" smtClean="0"/>
              <a:t> </a:t>
            </a:r>
            <a:r>
              <a:rPr lang="es-CO" b="0" dirty="0"/>
              <a:t>TUMOR DEL TIMO (TIMONA</a:t>
            </a:r>
            <a:r>
              <a:rPr lang="es-CO" b="0" dirty="0" smtClean="0"/>
              <a:t>)</a:t>
            </a:r>
            <a:endParaRPr lang="es-CO" dirty="0"/>
          </a:p>
        </p:txBody>
      </p:sp>
      <p:pic>
        <p:nvPicPr>
          <p:cNvPr id="4" name="y2mate.com - intorax  TUMOR DEL TIMO TIMONA_360p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90127" y="991774"/>
            <a:ext cx="5035550" cy="5035550"/>
          </a:xfrm>
        </p:spPr>
      </p:pic>
    </p:spTree>
    <p:extLst>
      <p:ext uri="{BB962C8B-B14F-4D97-AF65-F5344CB8AC3E}">
        <p14:creationId xmlns:p14="http://schemas.microsoft.com/office/powerpoint/2010/main" val="173039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0" dirty="0" err="1" smtClean="0"/>
              <a:t>Intorax</a:t>
            </a:r>
            <a:r>
              <a:rPr lang="es-CO" b="0" dirty="0" smtClean="0"/>
              <a:t>: TIMOMA </a:t>
            </a:r>
            <a:r>
              <a:rPr lang="es-CO" b="0" dirty="0"/>
              <a:t>GIGANTE(TIPO B</a:t>
            </a:r>
            <a:r>
              <a:rPr lang="es-CO" b="0" dirty="0" smtClean="0"/>
              <a:t>)</a:t>
            </a:r>
            <a:endParaRPr lang="es-CO" dirty="0"/>
          </a:p>
        </p:txBody>
      </p:sp>
      <p:pic>
        <p:nvPicPr>
          <p:cNvPr id="4" name="y2mate.com - TIMOMA GIGANTETIPO B_360p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52965" y="1079457"/>
            <a:ext cx="5035550" cy="5035550"/>
          </a:xfrm>
        </p:spPr>
      </p:pic>
    </p:spTree>
    <p:extLst>
      <p:ext uri="{BB962C8B-B14F-4D97-AF65-F5344CB8AC3E}">
        <p14:creationId xmlns:p14="http://schemas.microsoft.com/office/powerpoint/2010/main" val="401321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Referencias </a:t>
            </a:r>
            <a:r>
              <a:rPr lang="es-CO" dirty="0" err="1" smtClean="0"/>
              <a:t>bibliograficas</a:t>
            </a:r>
            <a:endParaRPr lang="es-CO" dirty="0"/>
          </a:p>
        </p:txBody>
      </p:sp>
      <p:sp>
        <p:nvSpPr>
          <p:cNvPr id="6" name="5 Rectángulo"/>
          <p:cNvSpPr/>
          <p:nvPr/>
        </p:nvSpPr>
        <p:spPr>
          <a:xfrm>
            <a:off x="438410" y="826903"/>
            <a:ext cx="1122332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es-CO" sz="1600" dirty="0" smtClean="0"/>
              <a:t>Salinas </a:t>
            </a:r>
            <a:r>
              <a:rPr lang="es-CO" sz="1600" dirty="0"/>
              <a:t>Miranda E, Cifuentes LK, Gonzalo Vélez J, Pinzón BA. Enfoque inicial de las alteraciones </a:t>
            </a:r>
            <a:r>
              <a:rPr lang="es-CO" sz="1600" dirty="0" err="1"/>
              <a:t>mediastinales</a:t>
            </a:r>
            <a:r>
              <a:rPr lang="es-CO" sz="1600" dirty="0"/>
              <a:t>: revisión de sus referencias anatómicas radiográficas. Revista Colombiana de Cardiología [Internet]. 2018 [citado 26 enero 2021];:1–15. Disponible en: http://www.scielo.org.co/scielo.php?script=sci_arttext&amp;pid=S0120-56332018000600380&amp;lng=en. http://dx.doi.org/10.1016/j.rccar.2017.10.010. 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 err="1"/>
              <a:t>Nason</a:t>
            </a:r>
            <a:r>
              <a:rPr lang="es-CO" sz="1600" dirty="0"/>
              <a:t> KS, Michael A. </a:t>
            </a:r>
            <a:r>
              <a:rPr lang="es-CO" sz="1600" dirty="0" err="1"/>
              <a:t>Maddaus</a:t>
            </a:r>
            <a:r>
              <a:rPr lang="es-CO" sz="1600" dirty="0"/>
              <a:t> MA, </a:t>
            </a:r>
            <a:r>
              <a:rPr lang="es-CO" sz="1600" dirty="0" err="1"/>
              <a:t>Luketich</a:t>
            </a:r>
            <a:r>
              <a:rPr lang="es-CO" sz="1600" dirty="0"/>
              <a:t> JD. Schwartz Principios de cirugía. 10.ª ed. F. Charles </a:t>
            </a:r>
            <a:r>
              <a:rPr lang="es-CO" sz="1600" dirty="0" err="1"/>
              <a:t>Brunicardi</a:t>
            </a:r>
            <a:r>
              <a:rPr lang="es-CO" sz="1600" dirty="0"/>
              <a:t>; 2015.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/>
              <a:t>Robinson SP, </a:t>
            </a:r>
            <a:r>
              <a:rPr lang="es-CO" sz="1600" dirty="0" err="1"/>
              <a:t>Akhondi</a:t>
            </a:r>
            <a:r>
              <a:rPr lang="es-CO" sz="1600" dirty="0"/>
              <a:t> H. </a:t>
            </a:r>
            <a:r>
              <a:rPr lang="es-CO" sz="1600" dirty="0" err="1"/>
              <a:t>Thymoma.En</a:t>
            </a:r>
            <a:r>
              <a:rPr lang="es-CO" sz="1600" dirty="0"/>
              <a:t>: </a:t>
            </a:r>
            <a:r>
              <a:rPr lang="es-CO" sz="1600" dirty="0" err="1"/>
              <a:t>StatPearls</a:t>
            </a:r>
            <a:r>
              <a:rPr lang="es-CO" sz="1600" dirty="0"/>
              <a:t> [Internet]. </a:t>
            </a:r>
            <a:r>
              <a:rPr lang="es-CO" sz="1600" dirty="0" err="1"/>
              <a:t>Treasure</a:t>
            </a:r>
            <a:r>
              <a:rPr lang="es-CO" sz="1600" dirty="0"/>
              <a:t> Island (FL): </a:t>
            </a:r>
            <a:r>
              <a:rPr lang="es-CO" sz="1600" dirty="0" err="1"/>
              <a:t>StatPearls</a:t>
            </a:r>
            <a:r>
              <a:rPr lang="es-CO" sz="1600" dirty="0"/>
              <a:t> Publishing; 2020 Ene. [Actualizado el 10 de agosto de 2020]. [citado 26 enero 2021]. Disponible en: </a:t>
            </a:r>
            <a:r>
              <a:rPr lang="es-CO" sz="1600" dirty="0">
                <a:hlinkClick r:id="rId2"/>
              </a:rPr>
              <a:t>https://www.ncbi.nlm.nih.gov/books/NBK559291/</a:t>
            </a:r>
            <a:r>
              <a:rPr lang="es-CO" sz="1600" dirty="0"/>
              <a:t>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 err="1"/>
              <a:t>Timoma</a:t>
            </a:r>
            <a:r>
              <a:rPr lang="es-CO" sz="1600" dirty="0"/>
              <a:t> | Harrison. Principios de Medicina Interna, 19e | </a:t>
            </a:r>
            <a:r>
              <a:rPr lang="es-CO" sz="1600" dirty="0" err="1"/>
              <a:t>AccessMedicina</a:t>
            </a:r>
            <a:r>
              <a:rPr lang="es-CO" sz="1600" dirty="0"/>
              <a:t> | McGraw-Hill Medical [Internet]. Mhmedical.com. 2021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3"/>
              </a:rPr>
              <a:t>https://accessmedicina.mhmedical.com/content.aspx?bookid=1717&amp;sectionid=114916062#1137922275</a:t>
            </a:r>
            <a:r>
              <a:rPr lang="es-CO" sz="1600" dirty="0"/>
              <a:t>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 err="1"/>
              <a:t>Minervini</a:t>
            </a:r>
            <a:r>
              <a:rPr lang="es-CO" sz="1600" dirty="0"/>
              <a:t>, F. y </a:t>
            </a:r>
            <a:r>
              <a:rPr lang="es-CO" sz="1600" dirty="0" err="1"/>
              <a:t>Kocher</a:t>
            </a:r>
            <a:r>
              <a:rPr lang="es-CO" sz="1600" dirty="0"/>
              <a:t>, GJ. Cuándo sospechar un </a:t>
            </a:r>
            <a:r>
              <a:rPr lang="es-CO" sz="1600" dirty="0" err="1"/>
              <a:t>timoma</a:t>
            </a:r>
            <a:r>
              <a:rPr lang="es-CO" sz="1600" dirty="0"/>
              <a:t>: punto de vista clínico. </a:t>
            </a:r>
            <a:r>
              <a:rPr lang="es-CO" sz="1600" i="1" dirty="0"/>
              <a:t>Revista de enfermedad torácica</a:t>
            </a:r>
            <a:r>
              <a:rPr lang="es-CO" sz="1600" dirty="0"/>
              <a:t> , </a:t>
            </a:r>
            <a:r>
              <a:rPr lang="es-CO" sz="1600" i="1" dirty="0"/>
              <a:t>12</a:t>
            </a:r>
            <a:r>
              <a:rPr lang="es-CO" sz="1600" dirty="0"/>
              <a:t> (12), 7613–7618.[internet].2020 [citado 26 enero 2021] Disponible en: </a:t>
            </a:r>
            <a:r>
              <a:rPr lang="es-CO" sz="1600" dirty="0">
                <a:hlinkClick r:id="rId4"/>
              </a:rPr>
              <a:t>https://doi.org/10.21037/jtd-2019-thym-05</a:t>
            </a:r>
            <a:r>
              <a:rPr lang="es-CO" sz="1600" dirty="0"/>
              <a:t>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/>
              <a:t>Marx, A., </a:t>
            </a:r>
            <a:r>
              <a:rPr lang="es-CO" sz="1600" dirty="0" err="1"/>
              <a:t>Weis</a:t>
            </a:r>
            <a:r>
              <a:rPr lang="es-CO" sz="1600" dirty="0"/>
              <a:t>, CA. Y </a:t>
            </a:r>
            <a:r>
              <a:rPr lang="es-CO" sz="1600" dirty="0" err="1"/>
              <a:t>Stroebel</a:t>
            </a:r>
            <a:r>
              <a:rPr lang="es-CO" sz="1600" dirty="0"/>
              <a:t>, P. </a:t>
            </a:r>
            <a:r>
              <a:rPr lang="es-CO" sz="1600" dirty="0" err="1"/>
              <a:t>Thymome</a:t>
            </a:r>
            <a:r>
              <a:rPr lang="es-CO" sz="1600" dirty="0"/>
              <a:t>. </a:t>
            </a:r>
            <a:r>
              <a:rPr lang="es-CO" sz="1600" i="1" dirty="0"/>
              <a:t>Patólogo </a:t>
            </a:r>
            <a:r>
              <a:rPr lang="es-CO" sz="1600" dirty="0"/>
              <a:t>37, 412-424 (2016). [citado 26 enero 2021] Disponible en: </a:t>
            </a:r>
            <a:r>
              <a:rPr lang="es-CO" sz="1600" dirty="0">
                <a:hlinkClick r:id="rId5"/>
              </a:rPr>
              <a:t>https://doi.org/10.1007/s00292-016-0223-3</a:t>
            </a:r>
            <a:r>
              <a:rPr lang="es-CO" sz="1600" dirty="0"/>
              <a:t>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s-CO" sz="1600" dirty="0" err="1"/>
              <a:t>Blum</a:t>
            </a:r>
            <a:r>
              <a:rPr lang="es-CO" sz="1600" dirty="0"/>
              <a:t>, T. G., </a:t>
            </a:r>
            <a:r>
              <a:rPr lang="es-CO" sz="1600" dirty="0" err="1"/>
              <a:t>Misch</a:t>
            </a:r>
            <a:r>
              <a:rPr lang="es-CO" sz="1600" dirty="0"/>
              <a:t>, D., </a:t>
            </a:r>
            <a:r>
              <a:rPr lang="es-CO" sz="1600" dirty="0" err="1"/>
              <a:t>Kollmeier</a:t>
            </a:r>
            <a:r>
              <a:rPr lang="es-CO" sz="1600" dirty="0"/>
              <a:t>, J., </a:t>
            </a:r>
            <a:r>
              <a:rPr lang="es-CO" sz="1600" dirty="0" err="1"/>
              <a:t>Thiel</a:t>
            </a:r>
            <a:r>
              <a:rPr lang="es-CO" sz="1600" dirty="0"/>
              <a:t>, S., &amp; Bauer, T. T. </a:t>
            </a:r>
            <a:r>
              <a:rPr lang="es-CO" sz="1600" dirty="0" err="1"/>
              <a:t>Autoimmune</a:t>
            </a:r>
            <a:r>
              <a:rPr lang="es-CO" sz="1600" dirty="0"/>
              <a:t> </a:t>
            </a:r>
            <a:r>
              <a:rPr lang="es-CO" sz="1600" dirty="0" err="1"/>
              <a:t>disorders</a:t>
            </a:r>
            <a:r>
              <a:rPr lang="es-CO" sz="1600" dirty="0"/>
              <a:t> and </a:t>
            </a:r>
            <a:r>
              <a:rPr lang="es-CO" sz="1600" dirty="0" err="1"/>
              <a:t>paraneoplastic</a:t>
            </a:r>
            <a:r>
              <a:rPr lang="es-CO" sz="1600" dirty="0"/>
              <a:t> </a:t>
            </a:r>
            <a:r>
              <a:rPr lang="es-CO" sz="1600" dirty="0" err="1"/>
              <a:t>syndromes</a:t>
            </a:r>
            <a:r>
              <a:rPr lang="es-CO" sz="1600" dirty="0"/>
              <a:t> in </a:t>
            </a:r>
            <a:r>
              <a:rPr lang="es-CO" sz="1600" dirty="0" err="1"/>
              <a:t>thymoma</a:t>
            </a:r>
            <a:r>
              <a:rPr lang="es-CO" sz="1600" dirty="0"/>
              <a:t>. </a:t>
            </a:r>
            <a:r>
              <a:rPr lang="es-CO" sz="1600" i="1" dirty="0" err="1"/>
              <a:t>Journal</a:t>
            </a:r>
            <a:r>
              <a:rPr lang="es-CO" sz="1600" i="1" dirty="0"/>
              <a:t> of </a:t>
            </a:r>
            <a:r>
              <a:rPr lang="es-CO" sz="1600" i="1" dirty="0" err="1"/>
              <a:t>thoracic</a:t>
            </a:r>
            <a:r>
              <a:rPr lang="es-CO" sz="1600" i="1" dirty="0"/>
              <a:t> </a:t>
            </a:r>
            <a:r>
              <a:rPr lang="es-CO" sz="1600" i="1" dirty="0" err="1"/>
              <a:t>disease</a:t>
            </a:r>
            <a:r>
              <a:rPr lang="es-CO" sz="1600" dirty="0"/>
              <a:t>, </a:t>
            </a:r>
            <a:r>
              <a:rPr lang="es-CO" sz="1600" i="1" dirty="0"/>
              <a:t>12</a:t>
            </a:r>
            <a:r>
              <a:rPr lang="es-CO" sz="1600" dirty="0"/>
              <a:t>(12), 7571–7590.[internet].2020 [citado 26 enero 2021] Disponible en: </a:t>
            </a:r>
            <a:r>
              <a:rPr lang="es-CO" sz="1600" dirty="0">
                <a:hlinkClick r:id="rId6"/>
              </a:rPr>
              <a:t>https://doi.org/10.21037/jtd-2019-thym-10</a:t>
            </a:r>
            <a:r>
              <a:rPr lang="es-CO" sz="1600" dirty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s-CO" sz="1600" dirty="0" err="1"/>
              <a:t>Markowiak</a:t>
            </a:r>
            <a:r>
              <a:rPr lang="es-CO" sz="1600" dirty="0"/>
              <a:t> T, </a:t>
            </a:r>
            <a:r>
              <a:rPr lang="es-CO" sz="1600" dirty="0" err="1"/>
              <a:t>Hofmann</a:t>
            </a:r>
            <a:r>
              <a:rPr lang="es-CO" sz="1600" dirty="0"/>
              <a:t> H-S, </a:t>
            </a:r>
            <a:r>
              <a:rPr lang="es-CO" sz="1600" dirty="0" err="1"/>
              <a:t>Ried</a:t>
            </a:r>
            <a:r>
              <a:rPr lang="es-CO" sz="1600" dirty="0"/>
              <a:t> M. </a:t>
            </a:r>
            <a:r>
              <a:rPr lang="es-CO" sz="1600" dirty="0" err="1"/>
              <a:t>Classification</a:t>
            </a:r>
            <a:r>
              <a:rPr lang="es-CO" sz="1600" dirty="0"/>
              <a:t> and </a:t>
            </a:r>
            <a:r>
              <a:rPr lang="es-CO" sz="1600" dirty="0" err="1"/>
              <a:t>staging</a:t>
            </a:r>
            <a:r>
              <a:rPr lang="es-CO" sz="1600" dirty="0"/>
              <a:t> of </a:t>
            </a:r>
            <a:r>
              <a:rPr lang="es-CO" sz="1600" dirty="0" err="1"/>
              <a:t>thymoma</a:t>
            </a:r>
            <a:r>
              <a:rPr lang="es-CO" sz="1600" dirty="0"/>
              <a:t>. </a:t>
            </a:r>
            <a:r>
              <a:rPr lang="es-CO" sz="1600" dirty="0" err="1"/>
              <a:t>Journal</a:t>
            </a:r>
            <a:r>
              <a:rPr lang="es-CO" sz="1600" dirty="0"/>
              <a:t> of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Disease</a:t>
            </a:r>
            <a:r>
              <a:rPr lang="es-CO" sz="1600" dirty="0"/>
              <a:t> [Internet]. 2020 </a:t>
            </a:r>
            <a:r>
              <a:rPr lang="es-CO" sz="1600" dirty="0" err="1"/>
              <a:t>Dec</a:t>
            </a:r>
            <a:r>
              <a:rPr lang="es-CO" sz="1600" dirty="0"/>
              <a:t>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29];12(12):7607–12.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u="sng" dirty="0">
                <a:hlinkClick r:id="rId7"/>
              </a:rPr>
              <a:t>https://www.ncbi.nlm.nih.gov/pmc/articles/PMC7797834</a:t>
            </a:r>
            <a:r>
              <a:rPr lang="es-CO" sz="1600" u="sng" dirty="0" smtClean="0">
                <a:hlinkClick r:id="rId7"/>
              </a:rPr>
              <a:t>/</a:t>
            </a:r>
            <a:endParaRPr lang="es-CO" sz="1600" u="sng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s-CO" sz="1600" dirty="0"/>
              <a:t>Yang L, </a:t>
            </a:r>
            <a:r>
              <a:rPr lang="es-CO" sz="1600" dirty="0" err="1"/>
              <a:t>Cai</a:t>
            </a:r>
            <a:r>
              <a:rPr lang="es-CO" sz="1600" dirty="0"/>
              <a:t> W, Yang X, </a:t>
            </a:r>
            <a:r>
              <a:rPr lang="es-CO" sz="1600" dirty="0" err="1"/>
              <a:t>Zhu</a:t>
            </a:r>
            <a:r>
              <a:rPr lang="es-CO" sz="1600" dirty="0"/>
              <a:t> H, </a:t>
            </a:r>
            <a:r>
              <a:rPr lang="es-CO" sz="1600" dirty="0" err="1"/>
              <a:t>Liu</a:t>
            </a:r>
            <a:r>
              <a:rPr lang="es-CO" sz="1600" dirty="0"/>
              <a:t> Z, </a:t>
            </a:r>
            <a:r>
              <a:rPr lang="es-CO" sz="1600" dirty="0" err="1"/>
              <a:t>Wu</a:t>
            </a:r>
            <a:r>
              <a:rPr lang="es-CO" sz="1600" dirty="0"/>
              <a:t> X, et al. </a:t>
            </a:r>
            <a:r>
              <a:rPr lang="es-CO" sz="1600" dirty="0" err="1"/>
              <a:t>Development</a:t>
            </a:r>
            <a:r>
              <a:rPr lang="es-CO" sz="1600" dirty="0"/>
              <a:t> of a </a:t>
            </a:r>
            <a:r>
              <a:rPr lang="es-CO" sz="1600" dirty="0" err="1"/>
              <a:t>deep</a:t>
            </a:r>
            <a:r>
              <a:rPr lang="es-CO" sz="1600" dirty="0"/>
              <a:t> </a:t>
            </a:r>
            <a:r>
              <a:rPr lang="es-CO" sz="1600" dirty="0" err="1"/>
              <a:t>learning</a:t>
            </a:r>
            <a:r>
              <a:rPr lang="es-CO" sz="1600" dirty="0"/>
              <a:t> </a:t>
            </a:r>
            <a:r>
              <a:rPr lang="es-CO" sz="1600" dirty="0" err="1"/>
              <a:t>model</a:t>
            </a:r>
            <a:r>
              <a:rPr lang="es-CO" sz="1600" dirty="0"/>
              <a:t> </a:t>
            </a:r>
            <a:r>
              <a:rPr lang="es-CO" sz="1600" dirty="0" err="1"/>
              <a:t>for</a:t>
            </a:r>
            <a:r>
              <a:rPr lang="es-CO" sz="1600" dirty="0"/>
              <a:t> </a:t>
            </a:r>
            <a:r>
              <a:rPr lang="es-CO" sz="1600" dirty="0" err="1"/>
              <a:t>classifying</a:t>
            </a:r>
            <a:r>
              <a:rPr lang="es-CO" sz="1600" dirty="0"/>
              <a:t> </a:t>
            </a:r>
            <a:r>
              <a:rPr lang="es-CO" sz="1600" dirty="0" err="1"/>
              <a:t>thymoma</a:t>
            </a:r>
            <a:r>
              <a:rPr lang="es-CO" sz="1600" dirty="0"/>
              <a:t> as </a:t>
            </a:r>
            <a:r>
              <a:rPr lang="es-CO" sz="1600" dirty="0" err="1"/>
              <a:t>Masaoka-Koga</a:t>
            </a:r>
            <a:r>
              <a:rPr lang="es-CO" sz="1600" dirty="0"/>
              <a:t> </a:t>
            </a:r>
            <a:r>
              <a:rPr lang="es-CO" sz="1600" dirty="0" err="1"/>
              <a:t>stage</a:t>
            </a:r>
            <a:r>
              <a:rPr lang="es-CO" sz="1600" dirty="0"/>
              <a:t> I </a:t>
            </a:r>
            <a:r>
              <a:rPr lang="es-CO" sz="1600" dirty="0" err="1"/>
              <a:t>or</a:t>
            </a:r>
            <a:r>
              <a:rPr lang="es-CO" sz="1600" dirty="0"/>
              <a:t> II </a:t>
            </a:r>
            <a:r>
              <a:rPr lang="es-CO" sz="1600" dirty="0" err="1"/>
              <a:t>via</a:t>
            </a:r>
            <a:r>
              <a:rPr lang="es-CO" sz="1600" dirty="0"/>
              <a:t> </a:t>
            </a:r>
            <a:r>
              <a:rPr lang="es-CO" sz="1600" dirty="0" err="1"/>
              <a:t>preoperative</a:t>
            </a:r>
            <a:r>
              <a:rPr lang="es-CO" sz="1600" dirty="0"/>
              <a:t> CT </a:t>
            </a:r>
            <a:r>
              <a:rPr lang="es-CO" sz="1600" dirty="0" err="1"/>
              <a:t>images</a:t>
            </a:r>
            <a:r>
              <a:rPr lang="es-CO" sz="1600" dirty="0"/>
              <a:t>. </a:t>
            </a:r>
            <a:r>
              <a:rPr lang="es-CO" sz="1600" dirty="0" err="1"/>
              <a:t>Annals</a:t>
            </a:r>
            <a:r>
              <a:rPr lang="es-CO" sz="1600" dirty="0"/>
              <a:t> of </a:t>
            </a:r>
            <a:r>
              <a:rPr lang="es-CO" sz="1600" dirty="0" err="1"/>
              <a:t>Translational</a:t>
            </a:r>
            <a:r>
              <a:rPr lang="es-CO" sz="1600" dirty="0"/>
              <a:t> Medicine [Internet]. 2020 Mar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29];8(6):287–7.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u="sng" dirty="0">
                <a:hlinkClick r:id="rId8"/>
              </a:rPr>
              <a:t>https://www.ncbi.nlm.nih.gov/pmc/articles/PMC7186715</a:t>
            </a:r>
            <a:r>
              <a:rPr lang="es-CO" sz="1600" u="sng" dirty="0" smtClean="0">
                <a:hlinkClick r:id="rId8"/>
              </a:rPr>
              <a:t>/</a:t>
            </a:r>
            <a:endParaRPr lang="es-CO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5581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Referencias </a:t>
            </a:r>
            <a:r>
              <a:rPr lang="es-CO" dirty="0" err="1" smtClean="0"/>
              <a:t>bibliograficas</a:t>
            </a: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288099" y="1031287"/>
            <a:ext cx="11173216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s-CO" sz="1600" dirty="0" err="1"/>
              <a:t>Detterbeck</a:t>
            </a:r>
            <a:r>
              <a:rPr lang="es-CO" sz="1600" dirty="0"/>
              <a:t> FC, </a:t>
            </a:r>
            <a:r>
              <a:rPr lang="es-CO" sz="1600" dirty="0" err="1"/>
              <a:t>Nicholson</a:t>
            </a:r>
            <a:r>
              <a:rPr lang="es-CO" sz="1600" dirty="0"/>
              <a:t> AG, Kondo K, Van </a:t>
            </a:r>
            <a:r>
              <a:rPr lang="es-CO" sz="1600" dirty="0" err="1"/>
              <a:t>Schil</a:t>
            </a:r>
            <a:r>
              <a:rPr lang="es-CO" sz="1600" dirty="0"/>
              <a:t> P, Moran C. </a:t>
            </a:r>
            <a:r>
              <a:rPr lang="es-CO" sz="1600" dirty="0" err="1"/>
              <a:t>The</a:t>
            </a:r>
            <a:r>
              <a:rPr lang="es-CO" sz="1600" dirty="0"/>
              <a:t> </a:t>
            </a:r>
            <a:r>
              <a:rPr lang="es-CO" sz="1600" dirty="0" err="1"/>
              <a:t>Masaoka-Koga</a:t>
            </a:r>
            <a:r>
              <a:rPr lang="es-CO" sz="1600" dirty="0"/>
              <a:t> </a:t>
            </a:r>
            <a:r>
              <a:rPr lang="es-CO" sz="1600" dirty="0" err="1"/>
              <a:t>Stage</a:t>
            </a:r>
            <a:r>
              <a:rPr lang="es-CO" sz="1600" dirty="0"/>
              <a:t> </a:t>
            </a:r>
            <a:r>
              <a:rPr lang="es-CO" sz="1600" dirty="0" err="1"/>
              <a:t>Classification</a:t>
            </a:r>
            <a:r>
              <a:rPr lang="es-CO" sz="1600" dirty="0"/>
              <a:t> </a:t>
            </a:r>
            <a:r>
              <a:rPr lang="es-CO" sz="1600" dirty="0" err="1"/>
              <a:t>for</a:t>
            </a:r>
            <a:r>
              <a:rPr lang="es-CO" sz="1600" dirty="0"/>
              <a:t> </a:t>
            </a:r>
            <a:r>
              <a:rPr lang="es-CO" sz="1600" dirty="0" err="1"/>
              <a:t>Thymic</a:t>
            </a:r>
            <a:r>
              <a:rPr lang="es-CO" sz="1600" dirty="0"/>
              <a:t> </a:t>
            </a:r>
            <a:r>
              <a:rPr lang="es-CO" sz="1600" dirty="0" err="1"/>
              <a:t>Malignancies</a:t>
            </a:r>
            <a:r>
              <a:rPr lang="es-CO" sz="1600" dirty="0"/>
              <a:t>: </a:t>
            </a:r>
            <a:r>
              <a:rPr lang="es-CO" sz="1600" dirty="0" err="1"/>
              <a:t>Clarification</a:t>
            </a:r>
            <a:r>
              <a:rPr lang="es-CO" sz="1600" dirty="0"/>
              <a:t> and </a:t>
            </a:r>
            <a:r>
              <a:rPr lang="es-CO" sz="1600" dirty="0" err="1"/>
              <a:t>Definition</a:t>
            </a:r>
            <a:r>
              <a:rPr lang="es-CO" sz="1600" dirty="0"/>
              <a:t> of </a:t>
            </a:r>
            <a:r>
              <a:rPr lang="es-CO" sz="1600" dirty="0" err="1"/>
              <a:t>Terms</a:t>
            </a:r>
            <a:r>
              <a:rPr lang="es-CO" sz="1600" dirty="0"/>
              <a:t>. </a:t>
            </a:r>
            <a:r>
              <a:rPr lang="es-CO" sz="1600" dirty="0" err="1"/>
              <a:t>Journal</a:t>
            </a:r>
            <a:r>
              <a:rPr lang="es-CO" sz="1600" dirty="0"/>
              <a:t> of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Oncology</a:t>
            </a:r>
            <a:r>
              <a:rPr lang="es-CO" sz="1600" dirty="0"/>
              <a:t> [Internet]. 2011 Jul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29];6(7):S1710–6.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 </a:t>
            </a:r>
            <a:r>
              <a:rPr lang="es-CO" sz="1600" dirty="0">
                <a:hlinkClick r:id="rId2"/>
              </a:rPr>
              <a:t>https://www.jto.org/article/S1556-0864(15)32896-3/fulltext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 err="1"/>
              <a:t>Venuta</a:t>
            </a:r>
            <a:r>
              <a:rPr lang="es-CO" sz="1600" dirty="0"/>
              <a:t> F, </a:t>
            </a:r>
            <a:r>
              <a:rPr lang="es-CO" sz="1600" dirty="0" err="1"/>
              <a:t>Rendina</a:t>
            </a:r>
            <a:r>
              <a:rPr lang="es-CO" sz="1600" dirty="0"/>
              <a:t> EA, </a:t>
            </a:r>
            <a:r>
              <a:rPr lang="es-CO" sz="1600" dirty="0" err="1"/>
              <a:t>Klepetko</a:t>
            </a:r>
            <a:r>
              <a:rPr lang="es-CO" sz="1600" dirty="0"/>
              <a:t> W, Rocco G. </a:t>
            </a:r>
            <a:r>
              <a:rPr lang="es-CO" sz="1600" dirty="0" err="1"/>
              <a:t>Surgical</a:t>
            </a:r>
            <a:r>
              <a:rPr lang="es-CO" sz="1600" dirty="0"/>
              <a:t> Management of </a:t>
            </a:r>
            <a:r>
              <a:rPr lang="es-CO" sz="1600" dirty="0" err="1"/>
              <a:t>Stage</a:t>
            </a:r>
            <a:r>
              <a:rPr lang="es-CO" sz="1600" dirty="0"/>
              <a:t> III </a:t>
            </a:r>
            <a:r>
              <a:rPr lang="es-CO" sz="1600" dirty="0" err="1"/>
              <a:t>Thymic</a:t>
            </a:r>
            <a:r>
              <a:rPr lang="es-CO" sz="1600" dirty="0"/>
              <a:t> </a:t>
            </a:r>
            <a:r>
              <a:rPr lang="es-CO" sz="1600" dirty="0" err="1"/>
              <a:t>Tumors</a:t>
            </a:r>
            <a:r>
              <a:rPr lang="es-CO" sz="1600" dirty="0"/>
              <a:t>.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Surgery</a:t>
            </a:r>
            <a:r>
              <a:rPr lang="es-CO" sz="1600" dirty="0"/>
              <a:t> </a:t>
            </a:r>
            <a:r>
              <a:rPr lang="es-CO" sz="1600" dirty="0" err="1"/>
              <a:t>Clinics</a:t>
            </a:r>
            <a:r>
              <a:rPr lang="es-CO" sz="1600" dirty="0"/>
              <a:t> [Internet]. 2011 Feb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29];21(1):85–91.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3"/>
              </a:rPr>
              <a:t>https://pubmed.ncbi.nlm.nih.gov/21070989/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/>
              <a:t>Wright CD. </a:t>
            </a:r>
            <a:r>
              <a:rPr lang="es-CO" sz="1600" dirty="0" err="1"/>
              <a:t>Stage</a:t>
            </a:r>
            <a:r>
              <a:rPr lang="es-CO" sz="1600" dirty="0"/>
              <a:t> IVA </a:t>
            </a:r>
            <a:r>
              <a:rPr lang="es-CO" sz="1600" dirty="0" err="1"/>
              <a:t>Thymoma</a:t>
            </a:r>
            <a:r>
              <a:rPr lang="es-CO" sz="1600" dirty="0"/>
              <a:t>: </a:t>
            </a:r>
            <a:r>
              <a:rPr lang="es-CO" sz="1600" dirty="0" err="1"/>
              <a:t>Patterns</a:t>
            </a:r>
            <a:r>
              <a:rPr lang="es-CO" sz="1600" dirty="0"/>
              <a:t> of Spread and </a:t>
            </a:r>
            <a:r>
              <a:rPr lang="es-CO" sz="1600" dirty="0" err="1"/>
              <a:t>Surgical</a:t>
            </a:r>
            <a:r>
              <a:rPr lang="es-CO" sz="1600" dirty="0"/>
              <a:t> Management.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Surgery</a:t>
            </a:r>
            <a:r>
              <a:rPr lang="es-CO" sz="1600" dirty="0"/>
              <a:t> </a:t>
            </a:r>
            <a:r>
              <a:rPr lang="es-CO" sz="1600" dirty="0" err="1"/>
              <a:t>Clinics</a:t>
            </a:r>
            <a:r>
              <a:rPr lang="es-CO" sz="1600" dirty="0"/>
              <a:t> [Internet]. 2011 Feb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30];21(1):93–7.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4"/>
              </a:rPr>
              <a:t>https://pubmed.ncbi.nlm.nih.gov/21070990/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/>
              <a:t>Yang Y, Fan X-W, Wang H-B, </a:t>
            </a:r>
            <a:r>
              <a:rPr lang="es-CO" sz="1600" dirty="0" err="1"/>
              <a:t>Xu</a:t>
            </a:r>
            <a:r>
              <a:rPr lang="es-CO" sz="1600" dirty="0"/>
              <a:t> Y, Li D-D, </a:t>
            </a:r>
            <a:r>
              <a:rPr lang="es-CO" sz="1600" dirty="0" err="1"/>
              <a:t>Wu</a:t>
            </a:r>
            <a:r>
              <a:rPr lang="es-CO" sz="1600" dirty="0"/>
              <a:t> K-L. </a:t>
            </a:r>
            <a:r>
              <a:rPr lang="es-CO" sz="1600" dirty="0" err="1"/>
              <a:t>Stage</a:t>
            </a:r>
            <a:r>
              <a:rPr lang="es-CO" sz="1600" dirty="0"/>
              <a:t> </a:t>
            </a:r>
            <a:r>
              <a:rPr lang="es-CO" sz="1600" dirty="0" err="1"/>
              <a:t>IVb</a:t>
            </a:r>
            <a:r>
              <a:rPr lang="es-CO" sz="1600" dirty="0"/>
              <a:t> </a:t>
            </a:r>
            <a:r>
              <a:rPr lang="es-CO" sz="1600" dirty="0" err="1"/>
              <a:t>thymic</a:t>
            </a:r>
            <a:r>
              <a:rPr lang="es-CO" sz="1600" dirty="0"/>
              <a:t> carcinoma: </a:t>
            </a:r>
            <a:r>
              <a:rPr lang="es-CO" sz="1600" dirty="0" err="1"/>
              <a:t>patients</a:t>
            </a:r>
            <a:r>
              <a:rPr lang="es-CO" sz="1600" dirty="0"/>
              <a:t> </a:t>
            </a:r>
            <a:r>
              <a:rPr lang="es-CO" sz="1600" dirty="0" err="1"/>
              <a:t>with</a:t>
            </a:r>
            <a:r>
              <a:rPr lang="es-CO" sz="1600" dirty="0"/>
              <a:t> </a:t>
            </a:r>
            <a:r>
              <a:rPr lang="es-CO" sz="1600" dirty="0" err="1"/>
              <a:t>lymph</a:t>
            </a:r>
            <a:r>
              <a:rPr lang="es-CO" sz="1600" dirty="0"/>
              <a:t> </a:t>
            </a:r>
            <a:r>
              <a:rPr lang="es-CO" sz="1600" dirty="0" err="1"/>
              <a:t>node</a:t>
            </a:r>
            <a:r>
              <a:rPr lang="es-CO" sz="1600" dirty="0"/>
              <a:t> </a:t>
            </a:r>
            <a:r>
              <a:rPr lang="es-CO" sz="1600" dirty="0" err="1"/>
              <a:t>metastases</a:t>
            </a:r>
            <a:r>
              <a:rPr lang="es-CO" sz="1600" dirty="0"/>
              <a:t> </a:t>
            </a:r>
            <a:r>
              <a:rPr lang="es-CO" sz="1600" dirty="0" err="1"/>
              <a:t>have</a:t>
            </a:r>
            <a:r>
              <a:rPr lang="es-CO" sz="1600" dirty="0"/>
              <a:t> </a:t>
            </a:r>
            <a:r>
              <a:rPr lang="es-CO" sz="1600" dirty="0" err="1"/>
              <a:t>better</a:t>
            </a:r>
            <a:r>
              <a:rPr lang="es-CO" sz="1600" dirty="0"/>
              <a:t> </a:t>
            </a:r>
            <a:r>
              <a:rPr lang="es-CO" sz="1600" dirty="0" err="1"/>
              <a:t>prognoses</a:t>
            </a:r>
            <a:r>
              <a:rPr lang="es-CO" sz="1600" dirty="0"/>
              <a:t> </a:t>
            </a:r>
            <a:r>
              <a:rPr lang="es-CO" sz="1600" dirty="0" err="1"/>
              <a:t>than</a:t>
            </a:r>
            <a:r>
              <a:rPr lang="es-CO" sz="1600" dirty="0"/>
              <a:t> </a:t>
            </a:r>
            <a:r>
              <a:rPr lang="es-CO" sz="1600" dirty="0" err="1"/>
              <a:t>those</a:t>
            </a:r>
            <a:r>
              <a:rPr lang="es-CO" sz="1600" dirty="0"/>
              <a:t> </a:t>
            </a:r>
            <a:r>
              <a:rPr lang="es-CO" sz="1600" dirty="0" err="1"/>
              <a:t>with</a:t>
            </a:r>
            <a:r>
              <a:rPr lang="es-CO" sz="1600" dirty="0"/>
              <a:t> </a:t>
            </a:r>
            <a:r>
              <a:rPr lang="es-CO" sz="1600" dirty="0" err="1"/>
              <a:t>hematogenous</a:t>
            </a:r>
            <a:r>
              <a:rPr lang="es-CO" sz="1600" dirty="0"/>
              <a:t> </a:t>
            </a:r>
            <a:r>
              <a:rPr lang="es-CO" sz="1600" dirty="0" err="1"/>
              <a:t>metastases</a:t>
            </a:r>
            <a:r>
              <a:rPr lang="es-CO" sz="1600" dirty="0"/>
              <a:t>. BMC </a:t>
            </a:r>
            <a:r>
              <a:rPr lang="es-CO" sz="1600" dirty="0" err="1"/>
              <a:t>Cancer</a:t>
            </a:r>
            <a:r>
              <a:rPr lang="es-CO" sz="1600" dirty="0"/>
              <a:t> [Internet]. 2017 Mar 27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30];17(1).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5"/>
              </a:rPr>
              <a:t>https://bmccancer.biomedcentral.com/articles/10.1186/s12885-017-3228-2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 err="1"/>
              <a:t>Markowiak</a:t>
            </a:r>
            <a:r>
              <a:rPr lang="es-CO" sz="1600" dirty="0"/>
              <a:t> T, </a:t>
            </a:r>
            <a:r>
              <a:rPr lang="es-CO" sz="1600" dirty="0" err="1"/>
              <a:t>Hofmann</a:t>
            </a:r>
            <a:r>
              <a:rPr lang="es-CO" sz="1600" dirty="0"/>
              <a:t> H-S, </a:t>
            </a:r>
            <a:r>
              <a:rPr lang="es-CO" sz="1600" dirty="0" err="1"/>
              <a:t>Ried</a:t>
            </a:r>
            <a:r>
              <a:rPr lang="es-CO" sz="1600" dirty="0"/>
              <a:t> M. </a:t>
            </a:r>
            <a:r>
              <a:rPr lang="es-CO" sz="1600" dirty="0" err="1"/>
              <a:t>Classification</a:t>
            </a:r>
            <a:r>
              <a:rPr lang="es-CO" sz="1600" dirty="0"/>
              <a:t> and </a:t>
            </a:r>
            <a:r>
              <a:rPr lang="es-CO" sz="1600" dirty="0" err="1"/>
              <a:t>staging</a:t>
            </a:r>
            <a:r>
              <a:rPr lang="es-CO" sz="1600" dirty="0"/>
              <a:t> of </a:t>
            </a:r>
            <a:r>
              <a:rPr lang="es-CO" sz="1600" dirty="0" err="1"/>
              <a:t>thymoma</a:t>
            </a:r>
            <a:r>
              <a:rPr lang="es-CO" sz="1600" dirty="0"/>
              <a:t>. </a:t>
            </a:r>
            <a:r>
              <a:rPr lang="es-CO" sz="1600" dirty="0" err="1"/>
              <a:t>Journal</a:t>
            </a:r>
            <a:r>
              <a:rPr lang="es-CO" sz="1600" dirty="0"/>
              <a:t> of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Disease</a:t>
            </a:r>
            <a:r>
              <a:rPr lang="es-CO" sz="1600" dirty="0"/>
              <a:t> [Internet]. 2020 </a:t>
            </a:r>
            <a:r>
              <a:rPr lang="es-CO" sz="1600" dirty="0" err="1"/>
              <a:t>Dec</a:t>
            </a:r>
            <a:r>
              <a:rPr lang="es-CO" sz="1600" dirty="0"/>
              <a:t>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30];12(12):7607–12.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6"/>
              </a:rPr>
              <a:t>https://www.ncbi.nlm.nih.gov/pmc/articles/PMC7797834/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 err="1"/>
              <a:t>Ried</a:t>
            </a:r>
            <a:r>
              <a:rPr lang="es-CO" sz="1600" dirty="0"/>
              <a:t> M, </a:t>
            </a:r>
            <a:r>
              <a:rPr lang="es-CO" sz="1600" dirty="0" err="1"/>
              <a:t>Eicher</a:t>
            </a:r>
            <a:r>
              <a:rPr lang="es-CO" sz="1600" dirty="0"/>
              <a:t> M-M, </a:t>
            </a:r>
            <a:r>
              <a:rPr lang="es-CO" sz="1600" dirty="0" err="1"/>
              <a:t>Neu</a:t>
            </a:r>
            <a:r>
              <a:rPr lang="es-CO" sz="1600" dirty="0"/>
              <a:t> R, </a:t>
            </a:r>
            <a:r>
              <a:rPr lang="es-CO" sz="1600" dirty="0" err="1"/>
              <a:t>Sziklavari</a:t>
            </a:r>
            <a:r>
              <a:rPr lang="es-CO" sz="1600" dirty="0"/>
              <a:t> Z, </a:t>
            </a:r>
            <a:r>
              <a:rPr lang="es-CO" sz="1600" dirty="0" err="1"/>
              <a:t>Hofmann</a:t>
            </a:r>
            <a:r>
              <a:rPr lang="es-CO" sz="1600" dirty="0"/>
              <a:t> H-S. </a:t>
            </a:r>
            <a:r>
              <a:rPr lang="es-CO" sz="1600" dirty="0" err="1"/>
              <a:t>Evaluation</a:t>
            </a:r>
            <a:r>
              <a:rPr lang="es-CO" sz="1600" dirty="0"/>
              <a:t> of </a:t>
            </a:r>
            <a:r>
              <a:rPr lang="es-CO" sz="1600" dirty="0" err="1"/>
              <a:t>the</a:t>
            </a:r>
            <a:r>
              <a:rPr lang="es-CO" sz="1600" dirty="0"/>
              <a:t> new TNM-</a:t>
            </a:r>
            <a:r>
              <a:rPr lang="es-CO" sz="1600" dirty="0" err="1"/>
              <a:t>staging</a:t>
            </a:r>
            <a:r>
              <a:rPr lang="es-CO" sz="1600" dirty="0"/>
              <a:t> </a:t>
            </a:r>
            <a:r>
              <a:rPr lang="es-CO" sz="1600" dirty="0" err="1"/>
              <a:t>system</a:t>
            </a:r>
            <a:r>
              <a:rPr lang="es-CO" sz="1600" dirty="0"/>
              <a:t> </a:t>
            </a:r>
            <a:r>
              <a:rPr lang="es-CO" sz="1600" dirty="0" err="1"/>
              <a:t>for</a:t>
            </a:r>
            <a:r>
              <a:rPr lang="es-CO" sz="1600" dirty="0"/>
              <a:t> </a:t>
            </a:r>
            <a:r>
              <a:rPr lang="es-CO" sz="1600" dirty="0" err="1"/>
              <a:t>thymic</a:t>
            </a:r>
            <a:r>
              <a:rPr lang="es-CO" sz="1600" dirty="0"/>
              <a:t> </a:t>
            </a:r>
            <a:r>
              <a:rPr lang="es-CO" sz="1600" dirty="0" err="1"/>
              <a:t>malignancies</a:t>
            </a:r>
            <a:r>
              <a:rPr lang="es-CO" sz="1600" dirty="0"/>
              <a:t>: </a:t>
            </a:r>
            <a:r>
              <a:rPr lang="es-CO" sz="1600" dirty="0" err="1"/>
              <a:t>impact</a:t>
            </a:r>
            <a:r>
              <a:rPr lang="es-CO" sz="1600" dirty="0"/>
              <a:t> </a:t>
            </a:r>
            <a:r>
              <a:rPr lang="es-CO" sz="1600" dirty="0" err="1"/>
              <a:t>on</a:t>
            </a:r>
            <a:r>
              <a:rPr lang="es-CO" sz="1600" dirty="0"/>
              <a:t> </a:t>
            </a:r>
            <a:r>
              <a:rPr lang="es-CO" sz="1600" dirty="0" err="1"/>
              <a:t>indication</a:t>
            </a:r>
            <a:r>
              <a:rPr lang="es-CO" sz="1600" dirty="0"/>
              <a:t> and </a:t>
            </a:r>
            <a:r>
              <a:rPr lang="es-CO" sz="1600" dirty="0" err="1"/>
              <a:t>survival</a:t>
            </a:r>
            <a:r>
              <a:rPr lang="es-CO" sz="1600" dirty="0"/>
              <a:t>. </a:t>
            </a:r>
            <a:r>
              <a:rPr lang="es-CO" sz="1600" dirty="0" err="1"/>
              <a:t>World</a:t>
            </a:r>
            <a:r>
              <a:rPr lang="es-CO" sz="1600" dirty="0"/>
              <a:t> </a:t>
            </a:r>
            <a:r>
              <a:rPr lang="es-CO" sz="1600" dirty="0" err="1"/>
              <a:t>Journal</a:t>
            </a:r>
            <a:r>
              <a:rPr lang="es-CO" sz="1600" dirty="0"/>
              <a:t> of </a:t>
            </a:r>
            <a:r>
              <a:rPr lang="es-CO" sz="1600" dirty="0" err="1"/>
              <a:t>Surgical</a:t>
            </a:r>
            <a:r>
              <a:rPr lang="es-CO" sz="1600" dirty="0"/>
              <a:t> </a:t>
            </a:r>
            <a:r>
              <a:rPr lang="es-CO" sz="1600" dirty="0" err="1"/>
              <a:t>Oncology</a:t>
            </a:r>
            <a:r>
              <a:rPr lang="es-CO" sz="1600" dirty="0"/>
              <a:t> [Internet]. 2017 </a:t>
            </a:r>
            <a:r>
              <a:rPr lang="es-CO" sz="1600" dirty="0" err="1"/>
              <a:t>Dec</a:t>
            </a:r>
            <a:r>
              <a:rPr lang="es-CO" sz="1600" dirty="0"/>
              <a:t>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30];15(1).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7"/>
              </a:rPr>
              <a:t>https://wjso.biomedcentral.com/articles/10.1186/s12957-017-1283-4</a:t>
            </a:r>
            <a:r>
              <a:rPr lang="es-CO" sz="1600" dirty="0"/>
              <a:t> 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s-CO" sz="1600" dirty="0" err="1"/>
              <a:t>Uppin</a:t>
            </a:r>
            <a:r>
              <a:rPr lang="es-CO" sz="1600" dirty="0"/>
              <a:t> S, </a:t>
            </a:r>
            <a:r>
              <a:rPr lang="es-CO" sz="1600" dirty="0" err="1"/>
              <a:t>Agrawal</a:t>
            </a:r>
            <a:r>
              <a:rPr lang="es-CO" sz="1600" dirty="0"/>
              <a:t> M, </a:t>
            </a:r>
            <a:r>
              <a:rPr lang="es-CO" sz="1600" dirty="0" err="1"/>
              <a:t>Uppin</a:t>
            </a:r>
            <a:r>
              <a:rPr lang="es-CO" sz="1600" dirty="0"/>
              <a:t> M, Challa S, </a:t>
            </a:r>
            <a:r>
              <a:rPr lang="es-CO" sz="1600" dirty="0" err="1"/>
              <a:t>Agrawal</a:t>
            </a:r>
            <a:r>
              <a:rPr lang="es-CO" sz="1600" dirty="0"/>
              <a:t> S, </a:t>
            </a:r>
            <a:r>
              <a:rPr lang="es-CO" sz="1600" dirty="0" err="1"/>
              <a:t>Dharmrakshak</a:t>
            </a:r>
            <a:r>
              <a:rPr lang="es-CO" sz="1600" dirty="0"/>
              <a:t> A. </a:t>
            </a:r>
            <a:r>
              <a:rPr lang="es-CO" sz="1600" dirty="0" err="1"/>
              <a:t>Thymoma</a:t>
            </a:r>
            <a:r>
              <a:rPr lang="es-CO" sz="1600" dirty="0"/>
              <a:t> diagnosis and </a:t>
            </a:r>
            <a:r>
              <a:rPr lang="es-CO" sz="1600" dirty="0" err="1"/>
              <a:t>categorization</a:t>
            </a:r>
            <a:r>
              <a:rPr lang="es-CO" sz="1600" dirty="0"/>
              <a:t> in </a:t>
            </a:r>
            <a:r>
              <a:rPr lang="es-CO" sz="1600" dirty="0" err="1"/>
              <a:t>the</a:t>
            </a:r>
            <a:r>
              <a:rPr lang="es-CO" sz="1600" dirty="0"/>
              <a:t> </a:t>
            </a:r>
            <a:r>
              <a:rPr lang="es-CO" sz="1600" dirty="0" err="1"/>
              <a:t>current</a:t>
            </a:r>
            <a:r>
              <a:rPr lang="es-CO" sz="1600" dirty="0"/>
              <a:t> </a:t>
            </a:r>
            <a:r>
              <a:rPr lang="es-CO" sz="1600" dirty="0" err="1"/>
              <a:t>scenario</a:t>
            </a:r>
            <a:r>
              <a:rPr lang="es-CO" sz="1600" dirty="0"/>
              <a:t>: </a:t>
            </a:r>
            <a:r>
              <a:rPr lang="es-CO" sz="1600" dirty="0" err="1"/>
              <a:t>Morphological</a:t>
            </a:r>
            <a:r>
              <a:rPr lang="es-CO" sz="1600" dirty="0"/>
              <a:t> </a:t>
            </a:r>
            <a:r>
              <a:rPr lang="es-CO" sz="1600" dirty="0" err="1"/>
              <a:t>analysis</a:t>
            </a:r>
            <a:r>
              <a:rPr lang="es-CO" sz="1600" dirty="0"/>
              <a:t> </a:t>
            </a:r>
            <a:r>
              <a:rPr lang="es-CO" sz="1600" dirty="0" err="1"/>
              <a:t>based</a:t>
            </a:r>
            <a:r>
              <a:rPr lang="es-CO" sz="1600" dirty="0"/>
              <a:t> </a:t>
            </a:r>
            <a:r>
              <a:rPr lang="es-CO" sz="1600" dirty="0" err="1"/>
              <a:t>on</a:t>
            </a:r>
            <a:r>
              <a:rPr lang="es-CO" sz="1600" dirty="0"/>
              <a:t> </a:t>
            </a:r>
            <a:r>
              <a:rPr lang="es-CO" sz="1600" dirty="0" err="1"/>
              <a:t>interobserver</a:t>
            </a:r>
            <a:r>
              <a:rPr lang="es-CO" sz="1600" dirty="0"/>
              <a:t> </a:t>
            </a:r>
            <a:r>
              <a:rPr lang="es-CO" sz="1600" dirty="0" err="1"/>
              <a:t>variability</a:t>
            </a:r>
            <a:r>
              <a:rPr lang="es-CO" sz="1600" dirty="0"/>
              <a:t>. </a:t>
            </a:r>
            <a:r>
              <a:rPr lang="es-CO" sz="1600" dirty="0" err="1"/>
              <a:t>Annals</a:t>
            </a:r>
            <a:r>
              <a:rPr lang="es-CO" sz="1600" dirty="0"/>
              <a:t> of </a:t>
            </a:r>
            <a:r>
              <a:rPr lang="es-CO" sz="1600" dirty="0" err="1"/>
              <a:t>Thoracic</a:t>
            </a:r>
            <a:r>
              <a:rPr lang="es-CO" sz="1600" dirty="0"/>
              <a:t> Medicine [Internet]. 2020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30];15(2):90.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dirty="0">
                <a:hlinkClick r:id="rId8"/>
              </a:rPr>
              <a:t>https://www.ncbi.nlm.nih.gov/pmc/articles/PMC7259390/</a:t>
            </a:r>
            <a:r>
              <a:rPr lang="es-CO" sz="1600" dirty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sz="1600" dirty="0"/>
              <a:t>Lee GD, Kim HR, </a:t>
            </a:r>
            <a:r>
              <a:rPr lang="es-CO" sz="1600" dirty="0" err="1"/>
              <a:t>Choi</a:t>
            </a:r>
            <a:r>
              <a:rPr lang="es-CO" sz="1600" dirty="0"/>
              <a:t> SH, Kim Y-H, Kim DK, Park S-I. </a:t>
            </a:r>
            <a:r>
              <a:rPr lang="es-CO" sz="1600" dirty="0" err="1"/>
              <a:t>Prognostic</a:t>
            </a:r>
            <a:r>
              <a:rPr lang="es-CO" sz="1600" dirty="0"/>
              <a:t> </a:t>
            </a:r>
            <a:r>
              <a:rPr lang="es-CO" sz="1600" dirty="0" err="1"/>
              <a:t>stratification</a:t>
            </a:r>
            <a:r>
              <a:rPr lang="es-CO" sz="1600" dirty="0"/>
              <a:t> of </a:t>
            </a:r>
            <a:r>
              <a:rPr lang="es-CO" sz="1600" dirty="0" err="1"/>
              <a:t>thymic</a:t>
            </a:r>
            <a:r>
              <a:rPr lang="es-CO" sz="1600" dirty="0"/>
              <a:t> </a:t>
            </a:r>
            <a:r>
              <a:rPr lang="es-CO" sz="1600" dirty="0" err="1"/>
              <a:t>epithelial</a:t>
            </a:r>
            <a:r>
              <a:rPr lang="es-CO" sz="1600" dirty="0"/>
              <a:t> </a:t>
            </a:r>
            <a:r>
              <a:rPr lang="es-CO" sz="1600" dirty="0" err="1"/>
              <a:t>tumors</a:t>
            </a:r>
            <a:r>
              <a:rPr lang="es-CO" sz="1600" dirty="0"/>
              <a:t> </a:t>
            </a:r>
            <a:r>
              <a:rPr lang="es-CO" sz="1600" dirty="0" err="1"/>
              <a:t>based</a:t>
            </a:r>
            <a:r>
              <a:rPr lang="es-CO" sz="1600" dirty="0"/>
              <a:t> </a:t>
            </a:r>
            <a:r>
              <a:rPr lang="es-CO" sz="1600" dirty="0" err="1"/>
              <a:t>on</a:t>
            </a:r>
            <a:r>
              <a:rPr lang="es-CO" sz="1600" dirty="0"/>
              <a:t> </a:t>
            </a:r>
            <a:r>
              <a:rPr lang="es-CO" sz="1600" dirty="0" err="1"/>
              <a:t>both</a:t>
            </a:r>
            <a:r>
              <a:rPr lang="es-CO" sz="1600" dirty="0"/>
              <a:t> </a:t>
            </a:r>
            <a:r>
              <a:rPr lang="es-CO" sz="1600" dirty="0" err="1"/>
              <a:t>Masaoka-Koga</a:t>
            </a:r>
            <a:r>
              <a:rPr lang="es-CO" sz="1600" dirty="0"/>
              <a:t> </a:t>
            </a:r>
            <a:r>
              <a:rPr lang="es-CO" sz="1600" dirty="0" err="1"/>
              <a:t>stage</a:t>
            </a:r>
            <a:r>
              <a:rPr lang="es-CO" sz="1600" dirty="0"/>
              <a:t> and WHO </a:t>
            </a:r>
            <a:r>
              <a:rPr lang="es-CO" sz="1600" dirty="0" err="1"/>
              <a:t>classification</a:t>
            </a:r>
            <a:r>
              <a:rPr lang="es-CO" sz="1600" dirty="0"/>
              <a:t> </a:t>
            </a:r>
            <a:r>
              <a:rPr lang="es-CO" sz="1600" dirty="0" err="1"/>
              <a:t>systems</a:t>
            </a:r>
            <a:r>
              <a:rPr lang="es-CO" sz="1600" dirty="0"/>
              <a:t>. </a:t>
            </a:r>
            <a:r>
              <a:rPr lang="es-CO" sz="1600" dirty="0" err="1"/>
              <a:t>Journal</a:t>
            </a:r>
            <a:r>
              <a:rPr lang="es-CO" sz="1600" dirty="0"/>
              <a:t> of </a:t>
            </a:r>
            <a:r>
              <a:rPr lang="es-CO" sz="1600" dirty="0" err="1"/>
              <a:t>Thoracic</a:t>
            </a:r>
            <a:r>
              <a:rPr lang="es-CO" sz="1600" dirty="0"/>
              <a:t> </a:t>
            </a:r>
            <a:r>
              <a:rPr lang="es-CO" sz="1600" dirty="0" err="1"/>
              <a:t>Disease</a:t>
            </a:r>
            <a:r>
              <a:rPr lang="es-CO" sz="1600" dirty="0"/>
              <a:t> [Internet]. 2016 </a:t>
            </a:r>
            <a:r>
              <a:rPr lang="es-CO" sz="1600" dirty="0" err="1"/>
              <a:t>May</a:t>
            </a:r>
            <a:r>
              <a:rPr lang="es-CO" sz="1600" dirty="0"/>
              <a:t> [</a:t>
            </a:r>
            <a:r>
              <a:rPr lang="es-CO" sz="1600" dirty="0" err="1"/>
              <a:t>cited</a:t>
            </a:r>
            <a:r>
              <a:rPr lang="es-CO" sz="1600" dirty="0"/>
              <a:t> 2021 </a:t>
            </a:r>
            <a:r>
              <a:rPr lang="es-CO" sz="1600" dirty="0" err="1"/>
              <a:t>Jan</a:t>
            </a:r>
            <a:r>
              <a:rPr lang="es-CO" sz="1600" dirty="0"/>
              <a:t> 30];8(5):901–10. </a:t>
            </a:r>
            <a:r>
              <a:rPr lang="es-CO" sz="1600" dirty="0" err="1"/>
              <a:t>Available</a:t>
            </a:r>
            <a:r>
              <a:rPr lang="es-CO" sz="1600" dirty="0"/>
              <a:t> </a:t>
            </a:r>
            <a:r>
              <a:rPr lang="es-CO" sz="1600" dirty="0" err="1"/>
              <a:t>from</a:t>
            </a:r>
            <a:r>
              <a:rPr lang="es-CO" sz="1600" dirty="0"/>
              <a:t>: </a:t>
            </a:r>
            <a:r>
              <a:rPr lang="es-CO" sz="1600" u="sng" dirty="0">
                <a:hlinkClick r:id="rId9"/>
              </a:rPr>
              <a:t>https://www.ncbi.nlm.nih.gov/pmc/articles/PMC4842806</a:t>
            </a:r>
            <a:r>
              <a:rPr lang="es-CO" u="sng" dirty="0">
                <a:hlinkClick r:id="rId9"/>
              </a:rPr>
              <a:t>/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7837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ALTERACIONES DEL MEDIASTINO ANTERIOR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52" name="Picture 4" descr="https://multimedia.elsevier.es/PublicationsMultimediaV1/item/multimedia/S0120563318300925:gr7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72" y="1482912"/>
            <a:ext cx="3789582" cy="208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multimedia.elsevier.es/PublicationsMultimediaV1/item/multimedia/S0120563318300925:gr8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1" y="4078534"/>
            <a:ext cx="3792984" cy="242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multimedia.elsevier.es/PublicationsMultimediaV1/item/multimedia/S0120563318300925:gr9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456" y="1141604"/>
            <a:ext cx="4221500" cy="240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multimedia.elsevier.es/PublicationsMultimediaV1/item/multimedia/S0120563318300925:gr10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424" y="4113278"/>
            <a:ext cx="4221500" cy="235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multimedia.elsevier.es/PublicationsMultimediaV1/item/multimedia/S0120563318300925:gr11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955" y="2861916"/>
            <a:ext cx="3744223" cy="2051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354842" y="818866"/>
            <a:ext cx="2729552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s-MX" b="1" dirty="0"/>
              <a:t>Alteración de la línea de unión anterior</a:t>
            </a:r>
            <a:endParaRPr lang="es-CO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606362" y="3029024"/>
            <a:ext cx="2652887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dirty="0">
                <a:latin typeface="Arial Narrow" panose="020B0606020202030204" pitchFamily="34" charset="0"/>
              </a:rPr>
              <a:t>Aumento en la visualización de la línea anterior</a:t>
            </a:r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829706" y="5948843"/>
            <a:ext cx="2115403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MX" dirty="0">
                <a:latin typeface="Arial Narrow" panose="020B0606020202030204" pitchFamily="34" charset="0"/>
              </a:rPr>
              <a:t>Distorsión de la línea de unión anterior</a:t>
            </a:r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522494" y="759753"/>
            <a:ext cx="3195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MX" b="1" dirty="0"/>
              <a:t>Signo de superposición del hilio</a:t>
            </a:r>
            <a:endParaRPr lang="es-CO" b="1" dirty="0"/>
          </a:p>
        </p:txBody>
      </p:sp>
      <p:sp>
        <p:nvSpPr>
          <p:cNvPr id="8" name="Rectángulo 7"/>
          <p:cNvSpPr/>
          <p:nvPr/>
        </p:nvSpPr>
        <p:spPr>
          <a:xfrm>
            <a:off x="5085331" y="3677188"/>
            <a:ext cx="2200089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es-CO" b="1" dirty="0"/>
              <a:t>Signo </a:t>
            </a:r>
            <a:r>
              <a:rPr lang="es-CO" b="1" dirty="0" err="1"/>
              <a:t>cervicotorácico</a:t>
            </a:r>
            <a:endParaRPr lang="es-CO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5085331" y="6234746"/>
            <a:ext cx="253848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Masa </a:t>
            </a:r>
            <a:r>
              <a:rPr lang="es-CO" dirty="0" err="1">
                <a:latin typeface="Arial Narrow" panose="020B0606020202030204" pitchFamily="34" charset="0"/>
              </a:rPr>
              <a:t>mediastinal</a:t>
            </a:r>
            <a:r>
              <a:rPr lang="es-CO" dirty="0">
                <a:latin typeface="Arial Narrow" panose="020B0606020202030204" pitchFamily="34" charset="0"/>
              </a:rPr>
              <a:t> posterior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9291241" y="2412570"/>
            <a:ext cx="190565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CO" b="1" dirty="0"/>
              <a:t>Signo de la silueta</a:t>
            </a:r>
          </a:p>
        </p:txBody>
      </p:sp>
    </p:spTree>
    <p:extLst>
      <p:ext uri="{BB962C8B-B14F-4D97-AF65-F5344CB8AC3E}">
        <p14:creationId xmlns:p14="http://schemas.microsoft.com/office/powerpoint/2010/main" val="217400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ALTERACIONES DEL MEDIASTINO </a:t>
            </a:r>
            <a:r>
              <a:rPr lang="es-CO" dirty="0" smtClean="0"/>
              <a:t>MEDIO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 descr="https://multimedia.elsevier.es/PublicationsMultimediaV1/item/multimedia/S0120563318300925:gr12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790" y="1043226"/>
            <a:ext cx="4350811" cy="272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multimedia.elsevier.es/PublicationsMultimediaV1/item/multimedia/S0120563318300925:gr13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35" y="3845557"/>
            <a:ext cx="4138966" cy="294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multimedia.elsevier.es/PublicationsMultimediaV1/item/multimedia/S0120563318300925:gr14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589" y="1024229"/>
            <a:ext cx="5492502" cy="262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multimedia.elsevier.es/PublicationsMultimediaV1/item/multimedia/S0120563318300925:gr15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778" y="3489206"/>
            <a:ext cx="3807962" cy="329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388720" y="673894"/>
            <a:ext cx="4274953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MX" b="1" dirty="0"/>
              <a:t>Obliteración de la ventana </a:t>
            </a:r>
            <a:r>
              <a:rPr lang="es-MX" b="1" dirty="0" err="1"/>
              <a:t>aorto</a:t>
            </a:r>
            <a:r>
              <a:rPr lang="es-MX" b="1" dirty="0"/>
              <a:t>-pulmonar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1478364" y="2011370"/>
            <a:ext cx="215879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Ventana </a:t>
            </a:r>
            <a:r>
              <a:rPr lang="es-CO" dirty="0" err="1">
                <a:latin typeface="Arial Narrow" panose="020B0606020202030204" pitchFamily="34" charset="0"/>
              </a:rPr>
              <a:t>aortopulmonar</a:t>
            </a:r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05811" y="3609583"/>
            <a:ext cx="5030608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MX" b="1" dirty="0"/>
              <a:t>Ensanchamiento de la banda </a:t>
            </a:r>
            <a:r>
              <a:rPr lang="es-MX" b="1" dirty="0" err="1"/>
              <a:t>paratraqueal</a:t>
            </a:r>
            <a:r>
              <a:rPr lang="es-MX" b="1" dirty="0"/>
              <a:t> derecha</a:t>
            </a:r>
            <a:endParaRPr lang="es-CO" b="1" dirty="0"/>
          </a:p>
        </p:txBody>
      </p:sp>
      <p:sp>
        <p:nvSpPr>
          <p:cNvPr id="8" name="Rectángulo 7"/>
          <p:cNvSpPr/>
          <p:nvPr/>
        </p:nvSpPr>
        <p:spPr>
          <a:xfrm>
            <a:off x="1201153" y="6283881"/>
            <a:ext cx="2650084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Banda </a:t>
            </a:r>
            <a:r>
              <a:rPr lang="es-CO" dirty="0" err="1">
                <a:latin typeface="Arial Narrow" panose="020B0606020202030204" pitchFamily="34" charset="0"/>
              </a:rPr>
              <a:t>paratraqueal</a:t>
            </a:r>
            <a:r>
              <a:rPr lang="es-CO" dirty="0">
                <a:latin typeface="Arial Narrow" panose="020B0606020202030204" pitchFamily="34" charset="0"/>
              </a:rPr>
              <a:t> derecha</a:t>
            </a:r>
            <a:r>
              <a:rPr lang="es-CO" dirty="0"/>
              <a:t>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601557" y="610425"/>
            <a:ext cx="293170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CO" b="1" dirty="0"/>
              <a:t>Ensanchamiento </a:t>
            </a:r>
            <a:r>
              <a:rPr lang="es-CO" b="1" dirty="0" err="1"/>
              <a:t>mediastinal</a:t>
            </a:r>
            <a:endParaRPr lang="es-CO" b="1" dirty="0"/>
          </a:p>
        </p:txBody>
      </p:sp>
      <p:sp>
        <p:nvSpPr>
          <p:cNvPr id="10" name="Rectángulo 9"/>
          <p:cNvSpPr/>
          <p:nvPr/>
        </p:nvSpPr>
        <p:spPr>
          <a:xfrm>
            <a:off x="7702033" y="6233370"/>
            <a:ext cx="2831224" cy="369332"/>
          </a:xfrm>
          <a:prstGeom prst="rect">
            <a:avLst/>
          </a:prstGeom>
          <a:solidFill>
            <a:schemeClr val="accent6"/>
          </a:solidFill>
        </p:spPr>
        <p:txBody>
          <a:bodyPr wrap="none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Medición del ancho </a:t>
            </a:r>
            <a:r>
              <a:rPr lang="es-CO" dirty="0" err="1">
                <a:latin typeface="Arial Narrow" panose="020B0606020202030204" pitchFamily="34" charset="0"/>
              </a:rPr>
              <a:t>mediastinal</a:t>
            </a:r>
            <a:endParaRPr lang="es-CO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91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098" name="Picture 2" descr="https://multimedia.elsevier.es/PublicationsMultimediaV1/item/multimedia/S0120563318300925:gr16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05" y="1144590"/>
            <a:ext cx="6013451" cy="2895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multimedia.elsevier.es/PublicationsMultimediaV1/item/multimedia/S0120563318300925:gr17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866" y="2365476"/>
            <a:ext cx="4508867" cy="404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33022" y="652308"/>
            <a:ext cx="1969514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CO" b="1" dirty="0" err="1"/>
              <a:t>Linfadenomegalias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6969813" y="1996144"/>
            <a:ext cx="2526461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CO" b="1" dirty="0"/>
              <a:t>Desviación de la tráquea</a:t>
            </a:r>
          </a:p>
        </p:txBody>
      </p:sp>
    </p:spTree>
    <p:extLst>
      <p:ext uri="{BB962C8B-B14F-4D97-AF65-F5344CB8AC3E}">
        <p14:creationId xmlns:p14="http://schemas.microsoft.com/office/powerpoint/2010/main" val="137467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ALTERACIONES DEL MEDIASTINO </a:t>
            </a:r>
            <a:r>
              <a:rPr lang="es-CO" dirty="0" smtClean="0"/>
              <a:t>POSTERIOR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122" name="Picture 2" descr="https://multimedia.elsevier.es/PublicationsMultimediaV1/item/multimedia/S0120563318300925:gr18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1" y="1350730"/>
            <a:ext cx="6099455" cy="231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multimedia.elsevier.es/PublicationsMultimediaV1/item/multimedia/S0120563318300925:gr19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60" y="3661852"/>
            <a:ext cx="5614959" cy="291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multimedia.elsevier.es/PublicationsMultimediaV1/item/multimedia/S0120563318300925:gr20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14" y="2565778"/>
            <a:ext cx="5410280" cy="320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633415" y="894268"/>
            <a:ext cx="373224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MX" b="1" dirty="0"/>
              <a:t>Distorsión de las líneas </a:t>
            </a:r>
            <a:r>
              <a:rPr lang="es-MX" b="1" dirty="0" err="1"/>
              <a:t>paraespinales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526970" y="6012664"/>
            <a:ext cx="4992072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s-MX" dirty="0">
                <a:latin typeface="Arial Narrow" panose="020B0606020202030204" pitchFamily="34" charset="0"/>
              </a:rPr>
              <a:t>Fractura vertebral y relación con las líneas </a:t>
            </a:r>
            <a:r>
              <a:rPr lang="es-MX" dirty="0" err="1">
                <a:latin typeface="Arial Narrow" panose="020B0606020202030204" pitchFamily="34" charset="0"/>
              </a:rPr>
              <a:t>paraespinales</a:t>
            </a:r>
            <a:endParaRPr lang="es-CO" dirty="0">
              <a:latin typeface="Arial Narrow" panose="020B06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113764" y="2116432"/>
            <a:ext cx="3326936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MX" b="1" dirty="0" smtClean="0"/>
              <a:t>Distorsión de la línea </a:t>
            </a:r>
            <a:r>
              <a:rPr lang="es-MX" b="1" dirty="0" err="1" smtClean="0"/>
              <a:t>paraaórtica</a:t>
            </a:r>
            <a:endParaRPr lang="es-CO" b="1" dirty="0"/>
          </a:p>
        </p:txBody>
      </p:sp>
      <p:sp>
        <p:nvSpPr>
          <p:cNvPr id="7" name="Rectángulo 6"/>
          <p:cNvSpPr/>
          <p:nvPr/>
        </p:nvSpPr>
        <p:spPr>
          <a:xfrm>
            <a:off x="7707182" y="5316067"/>
            <a:ext cx="3001143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s-CO" dirty="0">
                <a:latin typeface="Arial Narrow" panose="020B0606020202030204" pitchFamily="34" charset="0"/>
              </a:rPr>
              <a:t>Desplazamiento del botón aórtico</a:t>
            </a:r>
          </a:p>
        </p:txBody>
      </p:sp>
    </p:spTree>
    <p:extLst>
      <p:ext uri="{BB962C8B-B14F-4D97-AF65-F5344CB8AC3E}">
        <p14:creationId xmlns:p14="http://schemas.microsoft.com/office/powerpoint/2010/main" val="368344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146" name="Picture 2" descr="https://multimedia.elsevier.es/PublicationsMultimediaV1/item/multimedia/S0120563318300925:gr21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11" y="1079400"/>
            <a:ext cx="6072159" cy="29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multimedia.elsevier.es/PublicationsMultimediaV1/item/multimedia/S0120563318300925:gr22.jpeg?xkr=ue/ImdikoIMrsJoerZ+w997EogCnBdOOD93cPFbanNc1SMvz46gXX2zWoVNOOjrSRdg8iaCCGNeosOUYntpMtGpopGIgf8/iP1vz88XbxeAfhV3Dry6t6w4aH8yQeCFJf1WJ8/cND8XHV6H4xCNEeGKPW3jNVM4q3zM2v3VQ93UGNSLhWlBYGkpJQYQByTN6y1TIeqbGefqpGIa+kpIUmUPQiHGfv/zZMSOkgkyuXOi8Z+GG9VuNXI/kKI+afP5Ms1GAuIfYkdcywyjB/5iPIblgMFQiNTPpIG8Gofn6s9Q=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69" y="3132517"/>
            <a:ext cx="5554639" cy="3433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05811" y="703200"/>
            <a:ext cx="4209357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MX" b="1" dirty="0"/>
              <a:t>Obliteración de la línea de unión posterior</a:t>
            </a:r>
            <a:endParaRPr lang="es-CO" b="1" dirty="0"/>
          </a:p>
        </p:txBody>
      </p:sp>
      <p:sp>
        <p:nvSpPr>
          <p:cNvPr id="5" name="Rectángulo 4"/>
          <p:cNvSpPr/>
          <p:nvPr/>
        </p:nvSpPr>
        <p:spPr>
          <a:xfrm>
            <a:off x="6434833" y="2763185"/>
            <a:ext cx="374205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s-CO" b="1" dirty="0"/>
              <a:t>Distorsión del receso </a:t>
            </a:r>
            <a:r>
              <a:rPr lang="es-CO" b="1" dirty="0" err="1"/>
              <a:t>ácigo</a:t>
            </a:r>
            <a:r>
              <a:rPr lang="es-CO" b="1" dirty="0"/>
              <a:t>-esofágico </a:t>
            </a:r>
          </a:p>
        </p:txBody>
      </p:sp>
    </p:spTree>
    <p:extLst>
      <p:ext uri="{BB962C8B-B14F-4D97-AF65-F5344CB8AC3E}">
        <p14:creationId xmlns:p14="http://schemas.microsoft.com/office/powerpoint/2010/main" val="234032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400" t="11334" r="8532" b="30458"/>
          <a:stretch/>
        </p:blipFill>
        <p:spPr>
          <a:xfrm>
            <a:off x="633415" y="1304617"/>
            <a:ext cx="11068334" cy="425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5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Arcos faríngeos, formación del cuello y derivados de las bolsas... |  Download Scientific Diagr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1"/>
          <a:stretch/>
        </p:blipFill>
        <p:spPr bwMode="auto">
          <a:xfrm>
            <a:off x="5463611" y="1118972"/>
            <a:ext cx="4420780" cy="256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onoce el timo? Cordobesas descubren que el órgano tiene una nueva función  | La Voz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72" y="1118972"/>
            <a:ext cx="3615562" cy="274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5811" y="371568"/>
            <a:ext cx="10515600" cy="984562"/>
          </a:xfrm>
        </p:spPr>
        <p:txBody>
          <a:bodyPr/>
          <a:lstStyle/>
          <a:p>
            <a:r>
              <a:rPr lang="es-CO" dirty="0" smtClean="0"/>
              <a:t>Timoma </a:t>
            </a:r>
            <a:endParaRPr lang="es-CO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12342" y="217763"/>
            <a:ext cx="4907574" cy="901209"/>
          </a:xfrm>
          <a:ln w="28575">
            <a:solidFill>
              <a:schemeClr val="accent1"/>
            </a:solidFill>
          </a:ln>
        </p:spPr>
        <p:txBody>
          <a:bodyPr/>
          <a:lstStyle/>
          <a:p>
            <a:r>
              <a:rPr lang="es-MX" sz="2100" dirty="0"/>
              <a:t>Los timomas  se originan en las células epiteliales del timo dentro del mediastino anterior</a:t>
            </a:r>
            <a:endParaRPr lang="es-CO" sz="2100" dirty="0"/>
          </a:p>
        </p:txBody>
      </p:sp>
      <p:sp>
        <p:nvSpPr>
          <p:cNvPr id="4" name="Rectángulo 3"/>
          <p:cNvSpPr/>
          <p:nvPr/>
        </p:nvSpPr>
        <p:spPr>
          <a:xfrm>
            <a:off x="205811" y="4036789"/>
            <a:ext cx="4922294" cy="13849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MX" sz="2100" dirty="0" smtClean="0">
                <a:solidFill>
                  <a:srgbClr val="000000"/>
                </a:solidFill>
                <a:latin typeface="+mn-lt"/>
              </a:rPr>
              <a:t>Está </a:t>
            </a:r>
            <a:r>
              <a:rPr lang="es-MX" sz="2100" dirty="0">
                <a:solidFill>
                  <a:srgbClr val="000000"/>
                </a:solidFill>
                <a:latin typeface="+mn-lt"/>
              </a:rPr>
              <a:t>organizado en regiones </a:t>
            </a:r>
            <a:r>
              <a:rPr lang="es-MX" sz="2100" dirty="0" smtClean="0">
                <a:solidFill>
                  <a:srgbClr val="000000"/>
                </a:solidFill>
                <a:latin typeface="+mn-lt"/>
              </a:rPr>
              <a:t>funcionales: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100" b="1" dirty="0" smtClean="0">
                <a:solidFill>
                  <a:srgbClr val="000000"/>
                </a:solidFill>
                <a:latin typeface="+mn-lt"/>
              </a:rPr>
              <a:t>la </a:t>
            </a:r>
            <a:r>
              <a:rPr lang="es-MX" sz="2100" b="1" dirty="0">
                <a:solidFill>
                  <a:srgbClr val="000000"/>
                </a:solidFill>
                <a:latin typeface="+mn-lt"/>
              </a:rPr>
              <a:t>corteza </a:t>
            </a:r>
            <a:r>
              <a:rPr lang="es-MX" sz="2100" dirty="0">
                <a:solidFill>
                  <a:srgbClr val="000000"/>
                </a:solidFill>
                <a:latin typeface="+mn-lt"/>
              </a:rPr>
              <a:t>del timo contiene ~85% de las células </a:t>
            </a:r>
            <a:r>
              <a:rPr lang="es-MX" sz="2100" dirty="0" smtClean="0">
                <a:solidFill>
                  <a:srgbClr val="000000"/>
                </a:solidFill>
                <a:latin typeface="+mn-lt"/>
              </a:rPr>
              <a:t>linfoides</a:t>
            </a:r>
          </a:p>
          <a:p>
            <a:pPr marL="342900" indent="-342900">
              <a:buFont typeface="+mj-lt"/>
              <a:buAutoNum type="arabicPeriod"/>
            </a:pPr>
            <a:r>
              <a:rPr lang="es-MX" sz="2100" b="1" dirty="0" smtClean="0">
                <a:solidFill>
                  <a:srgbClr val="000000"/>
                </a:solidFill>
                <a:latin typeface="+mn-lt"/>
              </a:rPr>
              <a:t>la </a:t>
            </a:r>
            <a:r>
              <a:rPr lang="es-MX" sz="2100" b="1" dirty="0">
                <a:solidFill>
                  <a:srgbClr val="000000"/>
                </a:solidFill>
                <a:latin typeface="+mn-lt"/>
              </a:rPr>
              <a:t>médula </a:t>
            </a:r>
            <a:r>
              <a:rPr lang="es-MX" sz="2100" dirty="0">
                <a:solidFill>
                  <a:srgbClr val="000000"/>
                </a:solidFill>
                <a:latin typeface="+mn-lt"/>
              </a:rPr>
              <a:t>posee ~15%.</a:t>
            </a:r>
            <a:endParaRPr lang="es-CO" sz="2100" dirty="0">
              <a:latin typeface="+mn-lt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818453" y="4036789"/>
            <a:ext cx="5686610" cy="18774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MX" sz="2100" b="1" dirty="0" smtClean="0">
                <a:solidFill>
                  <a:srgbClr val="000000"/>
                </a:solidFill>
                <a:latin typeface="+mn-lt"/>
              </a:rPr>
              <a:t>Epidemiologia: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Incidencia </a:t>
            </a:r>
            <a:r>
              <a:rPr lang="es-MX" sz="1900" dirty="0">
                <a:solidFill>
                  <a:srgbClr val="000000"/>
                </a:solidFill>
                <a:latin typeface="+mn-lt"/>
              </a:rPr>
              <a:t>de 0,13 casos por 100.000 personas / </a:t>
            </a: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año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Representan el </a:t>
            </a:r>
            <a:r>
              <a:rPr lang="es-MX" sz="1900" dirty="0">
                <a:solidFill>
                  <a:srgbClr val="000000"/>
                </a:solidFill>
                <a:latin typeface="+mn-lt"/>
              </a:rPr>
              <a:t>20% de todas las </a:t>
            </a: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neoplasias </a:t>
            </a:r>
            <a:r>
              <a:rPr lang="es-MX" sz="1900" dirty="0" err="1" smtClean="0">
                <a:solidFill>
                  <a:srgbClr val="000000"/>
                </a:solidFill>
                <a:latin typeface="+mn-lt"/>
              </a:rPr>
              <a:t>mediastínicas</a:t>
            </a: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Ocurren  </a:t>
            </a:r>
            <a:r>
              <a:rPr lang="es-MX" sz="1900" dirty="0">
                <a:solidFill>
                  <a:srgbClr val="000000"/>
                </a:solidFill>
                <a:latin typeface="+mn-lt"/>
              </a:rPr>
              <a:t>en pacientes de cualquier </a:t>
            </a:r>
            <a:r>
              <a:rPr lang="es-MX" sz="1900" dirty="0" smtClean="0">
                <a:solidFill>
                  <a:srgbClr val="000000"/>
                </a:solidFill>
                <a:latin typeface="+mn-lt"/>
              </a:rPr>
              <a:t>edad.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900" dirty="0">
                <a:latin typeface="+mn-lt"/>
              </a:rPr>
              <a:t>La proporción de hombres y </a:t>
            </a:r>
            <a:r>
              <a:rPr lang="es-MX" sz="1900" dirty="0" smtClean="0">
                <a:latin typeface="+mn-lt"/>
              </a:rPr>
              <a:t>mujeres es igual.</a:t>
            </a:r>
            <a:endParaRPr lang="es-CO" sz="1900" dirty="0">
              <a:latin typeface="+mn-lt"/>
            </a:endParaRPr>
          </a:p>
        </p:txBody>
      </p:sp>
      <p:sp>
        <p:nvSpPr>
          <p:cNvPr id="6" name="Estrella de 6 puntas 5"/>
          <p:cNvSpPr/>
          <p:nvPr/>
        </p:nvSpPr>
        <p:spPr>
          <a:xfrm>
            <a:off x="9512490" y="1118972"/>
            <a:ext cx="1364776" cy="1474103"/>
          </a:xfrm>
          <a:prstGeom prst="star6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 smtClean="0"/>
              <a:t>3ra y 4ta bolsa faríngea 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144004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5120</TotalTime>
  <Words>1965</Words>
  <Application>Microsoft Office PowerPoint</Application>
  <PresentationFormat>Personalizado</PresentationFormat>
  <Paragraphs>153</Paragraphs>
  <Slides>26</Slides>
  <Notes>1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ESTRATEGIAS QUIRÚRGICAS EN EL ABORDAJE DE TIMOMA EN ESTADIOS TEMPRANOS  </vt:lpstr>
      <vt:lpstr>Generalidades </vt:lpstr>
      <vt:lpstr>ALTERACIONES DEL MEDIASTINO ANTERIOR </vt:lpstr>
      <vt:lpstr>ALTERACIONES DEL MEDIASTINO MEDIO</vt:lpstr>
      <vt:lpstr>Presentación de PowerPoint</vt:lpstr>
      <vt:lpstr>ALTERACIONES DEL MEDIASTINO POSTERIOR </vt:lpstr>
      <vt:lpstr>Presentación de PowerPoint</vt:lpstr>
      <vt:lpstr>Presentación de PowerPoint</vt:lpstr>
      <vt:lpstr>Timoma </vt:lpstr>
      <vt:lpstr>Presentación de PowerPoint</vt:lpstr>
      <vt:lpstr>Trastornos autoinmunitarios y síndromes paraneoplásicos en el timoma  </vt:lpstr>
      <vt:lpstr>Presentación de PowerPoint</vt:lpstr>
      <vt:lpstr>Diagnostico</vt:lpstr>
      <vt:lpstr>Estadificación</vt:lpstr>
      <vt:lpstr>Estadificación</vt:lpstr>
      <vt:lpstr>Estadificación</vt:lpstr>
      <vt:lpstr>Estadificación</vt:lpstr>
      <vt:lpstr>Tratamiento</vt:lpstr>
      <vt:lpstr>Esternotomia Vs. Vast </vt:lpstr>
      <vt:lpstr>Esternotomia Vs. Vast </vt:lpstr>
      <vt:lpstr>VAST Vs. RAST</vt:lpstr>
      <vt:lpstr>Conclusiones</vt:lpstr>
      <vt:lpstr>Intorax: TUMOR DEL TIMO (TIMONA)</vt:lpstr>
      <vt:lpstr>Intorax: TIMOMA GIGANTE(TIPO B)</vt:lpstr>
      <vt:lpstr>Referencias bibliograficas</vt:lpstr>
      <vt:lpstr>Referencias bibliograficas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Aramirezp</dc:creator>
  <cp:lastModifiedBy>USUARIO</cp:lastModifiedBy>
  <cp:revision>1083</cp:revision>
  <cp:lastPrinted>2017-04-25T23:06:26Z</cp:lastPrinted>
  <dcterms:created xsi:type="dcterms:W3CDTF">2017-03-31T14:04:32Z</dcterms:created>
  <dcterms:modified xsi:type="dcterms:W3CDTF">2021-01-31T15:45:28Z</dcterms:modified>
</cp:coreProperties>
</file>