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9"/>
  </p:notesMasterIdLst>
  <p:sldIdLst>
    <p:sldId id="270" r:id="rId2"/>
    <p:sldId id="271" r:id="rId3"/>
    <p:sldId id="272" r:id="rId4"/>
    <p:sldId id="273" r:id="rId5"/>
    <p:sldId id="274" r:id="rId6"/>
    <p:sldId id="275" r:id="rId7"/>
    <p:sldId id="276" r:id="rId8"/>
    <p:sldId id="278" r:id="rId9"/>
    <p:sldId id="279" r:id="rId10"/>
    <p:sldId id="281" r:id="rId11"/>
    <p:sldId id="282" r:id="rId12"/>
    <p:sldId id="280" r:id="rId13"/>
    <p:sldId id="284" r:id="rId14"/>
    <p:sldId id="283" r:id="rId15"/>
    <p:sldId id="286" r:id="rId16"/>
    <p:sldId id="288" r:id="rId17"/>
    <p:sldId id="287" r:id="rId18"/>
    <p:sldId id="296" r:id="rId19"/>
    <p:sldId id="291" r:id="rId20"/>
    <p:sldId id="294" r:id="rId21"/>
    <p:sldId id="297" r:id="rId22"/>
    <p:sldId id="295" r:id="rId23"/>
    <p:sldId id="257" r:id="rId24"/>
    <p:sldId id="258" r:id="rId25"/>
    <p:sldId id="259" r:id="rId26"/>
    <p:sldId id="260" r:id="rId27"/>
    <p:sldId id="261" r:id="rId28"/>
    <p:sldId id="262" r:id="rId29"/>
    <p:sldId id="263" r:id="rId30"/>
    <p:sldId id="264" r:id="rId31"/>
    <p:sldId id="265" r:id="rId32"/>
    <p:sldId id="266" r:id="rId33"/>
    <p:sldId id="269" r:id="rId34"/>
    <p:sldId id="267" r:id="rId35"/>
    <p:sldId id="268" r:id="rId36"/>
    <p:sldId id="277" r:id="rId37"/>
    <p:sldId id="285" r:id="rId38"/>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84" autoAdjust="0"/>
    <p:restoredTop sz="94660"/>
  </p:normalViewPr>
  <p:slideViewPr>
    <p:cSldViewPr snapToGrid="0">
      <p:cViewPr varScale="1">
        <p:scale>
          <a:sx n="87" d="100"/>
          <a:sy n="87" d="100"/>
        </p:scale>
        <p:origin x="9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43EEA6-4E1D-4496-A2B3-47961DCEC1FB}" type="doc">
      <dgm:prSet loTypeId="urn:microsoft.com/office/officeart/2005/8/layout/hierarchy6" loCatId="hierarchy" qsTypeId="urn:microsoft.com/office/officeart/2005/8/quickstyle/simple1" qsCatId="simple" csTypeId="urn:microsoft.com/office/officeart/2005/8/colors/accent4_1" csCatId="accent4" phldr="1"/>
      <dgm:spPr/>
      <dgm:t>
        <a:bodyPr/>
        <a:lstStyle/>
        <a:p>
          <a:endParaRPr lang="es-CO"/>
        </a:p>
      </dgm:t>
    </dgm:pt>
    <dgm:pt modelId="{95414AC0-8507-49CB-93B7-9BCE9946C366}">
      <dgm:prSet phldrT="[Texto]" custT="1">
        <dgm:style>
          <a:lnRef idx="0">
            <a:schemeClr val="accent2"/>
          </a:lnRef>
          <a:fillRef idx="3">
            <a:schemeClr val="accent2"/>
          </a:fillRef>
          <a:effectRef idx="3">
            <a:schemeClr val="accent2"/>
          </a:effectRef>
          <a:fontRef idx="minor">
            <a:schemeClr val="lt1"/>
          </a:fontRef>
        </dgm:style>
      </dgm:prSet>
      <dgm:spPr/>
      <dgm:t>
        <a:bodyPr/>
        <a:lstStyle/>
        <a:p>
          <a:r>
            <a:rPr lang="es-CO" sz="1800" b="1" dirty="0" smtClean="0">
              <a:solidFill>
                <a:schemeClr val="bg1"/>
              </a:solidFill>
            </a:rPr>
            <a:t>ENFERMEDAD DE </a:t>
          </a:r>
          <a:r>
            <a:rPr lang="es-CO" sz="1800" b="1" dirty="0" err="1" smtClean="0">
              <a:solidFill>
                <a:schemeClr val="bg1"/>
              </a:solidFill>
            </a:rPr>
            <a:t>CASTLEMAN</a:t>
          </a:r>
          <a:endParaRPr lang="es-CO" sz="1800" b="1" dirty="0">
            <a:solidFill>
              <a:schemeClr val="bg1"/>
            </a:solidFill>
          </a:endParaRPr>
        </a:p>
      </dgm:t>
    </dgm:pt>
    <dgm:pt modelId="{6A084F03-7BAF-4D88-80C1-548EFA33517B}" type="parTrans" cxnId="{3F947680-B98B-453E-96F5-3F9A76B30C62}">
      <dgm:prSet/>
      <dgm:spPr/>
      <dgm:t>
        <a:bodyPr/>
        <a:lstStyle/>
        <a:p>
          <a:endParaRPr lang="es-CO"/>
        </a:p>
      </dgm:t>
    </dgm:pt>
    <dgm:pt modelId="{66DDFB58-A440-45A6-8090-5EDCF293B7ED}" type="sibTrans" cxnId="{3F947680-B98B-453E-96F5-3F9A76B30C62}">
      <dgm:prSet/>
      <dgm:spPr/>
      <dgm:t>
        <a:bodyPr/>
        <a:lstStyle/>
        <a:p>
          <a:endParaRPr lang="es-CO"/>
        </a:p>
      </dgm:t>
    </dgm:pt>
    <dgm:pt modelId="{A1D1731A-6B08-4C29-ABC0-3781049F0E10}">
      <dgm:prSet phldrT="[Texto]" custT="1">
        <dgm:style>
          <a:lnRef idx="3">
            <a:schemeClr val="lt1"/>
          </a:lnRef>
          <a:fillRef idx="1">
            <a:schemeClr val="accent4"/>
          </a:fillRef>
          <a:effectRef idx="1">
            <a:schemeClr val="accent4"/>
          </a:effectRef>
          <a:fontRef idx="minor">
            <a:schemeClr val="lt1"/>
          </a:fontRef>
        </dgm:style>
      </dgm:prSet>
      <dgm:spPr/>
      <dgm:t>
        <a:bodyPr/>
        <a:lstStyle/>
        <a:p>
          <a:r>
            <a:rPr lang="es-CO" sz="2400" b="1" dirty="0" smtClean="0">
              <a:solidFill>
                <a:schemeClr val="bg1"/>
              </a:solidFill>
            </a:rPr>
            <a:t>CLÍNICA</a:t>
          </a:r>
          <a:endParaRPr lang="es-CO" sz="2400" b="1" dirty="0">
            <a:solidFill>
              <a:schemeClr val="bg1"/>
            </a:solidFill>
          </a:endParaRPr>
        </a:p>
      </dgm:t>
    </dgm:pt>
    <dgm:pt modelId="{2ED56F82-F328-4538-AFDB-DD596FB14499}" type="parTrans" cxnId="{63A65261-7702-4A38-8AA2-B9DE39F449CE}">
      <dgm:prSet/>
      <dgm:spPr/>
      <dgm:t>
        <a:bodyPr/>
        <a:lstStyle/>
        <a:p>
          <a:endParaRPr lang="es-CO"/>
        </a:p>
      </dgm:t>
    </dgm:pt>
    <dgm:pt modelId="{1027417B-D811-4ED9-8468-745EBEA068CA}" type="sibTrans" cxnId="{63A65261-7702-4A38-8AA2-B9DE39F449CE}">
      <dgm:prSet/>
      <dgm:spPr/>
      <dgm:t>
        <a:bodyPr/>
        <a:lstStyle/>
        <a:p>
          <a:endParaRPr lang="es-CO"/>
        </a:p>
      </dgm:t>
    </dgm:pt>
    <dgm:pt modelId="{9A3736BE-C7A8-4F14-A6E9-343DA969A6FC}">
      <dgm:prSet phldrT="[Texto]">
        <dgm:style>
          <a:lnRef idx="1">
            <a:schemeClr val="accent4"/>
          </a:lnRef>
          <a:fillRef idx="2">
            <a:schemeClr val="accent4"/>
          </a:fillRef>
          <a:effectRef idx="1">
            <a:schemeClr val="accent4"/>
          </a:effectRef>
          <a:fontRef idx="minor">
            <a:schemeClr val="dk1"/>
          </a:fontRef>
        </dgm:style>
      </dgm:prSet>
      <dgm:spPr/>
      <dgm:t>
        <a:bodyPr/>
        <a:lstStyle/>
        <a:p>
          <a:r>
            <a:rPr lang="es-CO" b="1" dirty="0" err="1" smtClean="0">
              <a:solidFill>
                <a:schemeClr val="tx2"/>
              </a:solidFill>
            </a:rPr>
            <a:t>UNICENTRICA</a:t>
          </a:r>
          <a:endParaRPr lang="es-CO" b="1" dirty="0">
            <a:solidFill>
              <a:schemeClr val="tx2"/>
            </a:solidFill>
          </a:endParaRPr>
        </a:p>
      </dgm:t>
    </dgm:pt>
    <dgm:pt modelId="{5A6587BA-3B1F-4D68-B98C-544C3278A0FC}" type="parTrans" cxnId="{3C7542BD-7F78-4F5B-919D-FD7BABD3B77F}">
      <dgm:prSet/>
      <dgm:spPr/>
      <dgm:t>
        <a:bodyPr/>
        <a:lstStyle/>
        <a:p>
          <a:endParaRPr lang="es-CO"/>
        </a:p>
      </dgm:t>
    </dgm:pt>
    <dgm:pt modelId="{6882F4D1-C01C-41FF-9A4D-3F7265EEEDB7}" type="sibTrans" cxnId="{3C7542BD-7F78-4F5B-919D-FD7BABD3B77F}">
      <dgm:prSet/>
      <dgm:spPr/>
      <dgm:t>
        <a:bodyPr/>
        <a:lstStyle/>
        <a:p>
          <a:endParaRPr lang="es-CO"/>
        </a:p>
      </dgm:t>
    </dgm:pt>
    <dgm:pt modelId="{3A7FBBE3-90D8-410D-8A0C-A6E8FF112F41}">
      <dgm:prSet phldrT="[Texto]">
        <dgm:style>
          <a:lnRef idx="1">
            <a:schemeClr val="accent4"/>
          </a:lnRef>
          <a:fillRef idx="2">
            <a:schemeClr val="accent4"/>
          </a:fillRef>
          <a:effectRef idx="1">
            <a:schemeClr val="accent4"/>
          </a:effectRef>
          <a:fontRef idx="minor">
            <a:schemeClr val="dk1"/>
          </a:fontRef>
        </dgm:style>
      </dgm:prSet>
      <dgm:spPr/>
      <dgm:t>
        <a:bodyPr/>
        <a:lstStyle/>
        <a:p>
          <a:r>
            <a:rPr lang="es-CO" b="1" dirty="0" err="1" smtClean="0">
              <a:solidFill>
                <a:schemeClr val="tx2"/>
              </a:solidFill>
            </a:rPr>
            <a:t>MULTICENTRICA</a:t>
          </a:r>
          <a:endParaRPr lang="es-CO" b="1" dirty="0">
            <a:solidFill>
              <a:schemeClr val="tx2"/>
            </a:solidFill>
          </a:endParaRPr>
        </a:p>
      </dgm:t>
    </dgm:pt>
    <dgm:pt modelId="{C9B35CE5-FCDB-4B06-99F6-3DC3265E941F}" type="parTrans" cxnId="{92EE580F-5F08-4533-86B2-ECF99776C625}">
      <dgm:prSet/>
      <dgm:spPr/>
      <dgm:t>
        <a:bodyPr/>
        <a:lstStyle/>
        <a:p>
          <a:endParaRPr lang="es-CO"/>
        </a:p>
      </dgm:t>
    </dgm:pt>
    <dgm:pt modelId="{4EA42175-741B-44CA-A81E-FC4351FF5943}" type="sibTrans" cxnId="{92EE580F-5F08-4533-86B2-ECF99776C625}">
      <dgm:prSet/>
      <dgm:spPr/>
      <dgm:t>
        <a:bodyPr/>
        <a:lstStyle/>
        <a:p>
          <a:endParaRPr lang="es-CO"/>
        </a:p>
      </dgm:t>
    </dgm:pt>
    <dgm:pt modelId="{A725690D-A7E1-465D-8D74-471CA495A6C0}">
      <dgm:prSet phldrT="[Texto]" custT="1">
        <dgm:style>
          <a:lnRef idx="3">
            <a:schemeClr val="lt1"/>
          </a:lnRef>
          <a:fillRef idx="1">
            <a:schemeClr val="accent4"/>
          </a:fillRef>
          <a:effectRef idx="1">
            <a:schemeClr val="accent4"/>
          </a:effectRef>
          <a:fontRef idx="minor">
            <a:schemeClr val="lt1"/>
          </a:fontRef>
        </dgm:style>
      </dgm:prSet>
      <dgm:spPr/>
      <dgm:t>
        <a:bodyPr/>
        <a:lstStyle/>
        <a:p>
          <a:r>
            <a:rPr lang="es-CO" sz="1600" b="1" i="0" dirty="0" smtClean="0">
              <a:solidFill>
                <a:schemeClr val="bg1"/>
              </a:solidFill>
            </a:rPr>
            <a:t>HALLAZGOS HISTOLÓGICOS</a:t>
          </a:r>
          <a:endParaRPr lang="es-CO" sz="1600" b="1" i="0" dirty="0">
            <a:solidFill>
              <a:schemeClr val="bg1"/>
            </a:solidFill>
          </a:endParaRPr>
        </a:p>
      </dgm:t>
    </dgm:pt>
    <dgm:pt modelId="{9B2028F5-EED7-4ED0-B4DE-622EA73545BA}" type="parTrans" cxnId="{CCA6B6E8-B14C-4951-A7D2-14180DBAA4E4}">
      <dgm:prSet/>
      <dgm:spPr/>
      <dgm:t>
        <a:bodyPr/>
        <a:lstStyle/>
        <a:p>
          <a:endParaRPr lang="es-CO"/>
        </a:p>
      </dgm:t>
    </dgm:pt>
    <dgm:pt modelId="{239E24B7-BCD2-4307-B06A-B49189E43F68}" type="sibTrans" cxnId="{CCA6B6E8-B14C-4951-A7D2-14180DBAA4E4}">
      <dgm:prSet/>
      <dgm:spPr/>
      <dgm:t>
        <a:bodyPr/>
        <a:lstStyle/>
        <a:p>
          <a:endParaRPr lang="es-CO"/>
        </a:p>
      </dgm:t>
    </dgm:pt>
    <dgm:pt modelId="{FB628B31-B1ED-4471-A1A1-350188C88F14}">
      <dgm:prSet phldrT="[Texto]">
        <dgm:style>
          <a:lnRef idx="1">
            <a:schemeClr val="accent4"/>
          </a:lnRef>
          <a:fillRef idx="2">
            <a:schemeClr val="accent4"/>
          </a:fillRef>
          <a:effectRef idx="1">
            <a:schemeClr val="accent4"/>
          </a:effectRef>
          <a:fontRef idx="minor">
            <a:schemeClr val="dk1"/>
          </a:fontRef>
        </dgm:style>
      </dgm:prSet>
      <dgm:spPr/>
      <dgm:t>
        <a:bodyPr/>
        <a:lstStyle/>
        <a:p>
          <a:r>
            <a:rPr lang="es-CO" b="1" dirty="0" smtClean="0">
              <a:solidFill>
                <a:schemeClr val="tx2"/>
              </a:solidFill>
            </a:rPr>
            <a:t>HIALINO VASCULAR</a:t>
          </a:r>
          <a:endParaRPr lang="es-CO" b="1" dirty="0">
            <a:solidFill>
              <a:schemeClr val="tx2"/>
            </a:solidFill>
          </a:endParaRPr>
        </a:p>
      </dgm:t>
    </dgm:pt>
    <dgm:pt modelId="{A59FAA7D-882D-4DB6-8882-E2FD63D36B7E}" type="parTrans" cxnId="{25872669-67A4-4626-AFBB-9E44990F23E3}">
      <dgm:prSet/>
      <dgm:spPr/>
      <dgm:t>
        <a:bodyPr/>
        <a:lstStyle/>
        <a:p>
          <a:endParaRPr lang="es-CO"/>
        </a:p>
      </dgm:t>
    </dgm:pt>
    <dgm:pt modelId="{873C0408-46C6-4B0B-9963-8ECB2680BF7C}" type="sibTrans" cxnId="{25872669-67A4-4626-AFBB-9E44990F23E3}">
      <dgm:prSet/>
      <dgm:spPr/>
      <dgm:t>
        <a:bodyPr/>
        <a:lstStyle/>
        <a:p>
          <a:endParaRPr lang="es-CO"/>
        </a:p>
      </dgm:t>
    </dgm:pt>
    <dgm:pt modelId="{B89AC4A7-7C02-46A2-824D-C2E8A6C5172A}">
      <dgm:prSet phldrT="[Texto]">
        <dgm:style>
          <a:lnRef idx="1">
            <a:schemeClr val="accent4"/>
          </a:lnRef>
          <a:fillRef idx="2">
            <a:schemeClr val="accent4"/>
          </a:fillRef>
          <a:effectRef idx="1">
            <a:schemeClr val="accent4"/>
          </a:effectRef>
          <a:fontRef idx="minor">
            <a:schemeClr val="dk1"/>
          </a:fontRef>
        </dgm:style>
      </dgm:prSet>
      <dgm:spPr/>
      <dgm:t>
        <a:bodyPr/>
        <a:lstStyle/>
        <a:p>
          <a:r>
            <a:rPr lang="es-CO" b="1" dirty="0" smtClean="0">
              <a:solidFill>
                <a:schemeClr val="tx2"/>
              </a:solidFill>
            </a:rPr>
            <a:t>MIXTA</a:t>
          </a:r>
          <a:endParaRPr lang="es-CO" b="1" dirty="0">
            <a:solidFill>
              <a:schemeClr val="tx2"/>
            </a:solidFill>
          </a:endParaRPr>
        </a:p>
      </dgm:t>
    </dgm:pt>
    <dgm:pt modelId="{16788E66-ED0D-4251-90D1-23E9A083A94C}" type="parTrans" cxnId="{5E65F2F1-F94A-4B24-AC31-BF3D242C5812}">
      <dgm:prSet/>
      <dgm:spPr/>
      <dgm:t>
        <a:bodyPr/>
        <a:lstStyle/>
        <a:p>
          <a:endParaRPr lang="es-CO"/>
        </a:p>
      </dgm:t>
    </dgm:pt>
    <dgm:pt modelId="{355E5499-DA5B-4A30-9EFE-D5EE7A403E2A}" type="sibTrans" cxnId="{5E65F2F1-F94A-4B24-AC31-BF3D242C5812}">
      <dgm:prSet/>
      <dgm:spPr/>
      <dgm:t>
        <a:bodyPr/>
        <a:lstStyle/>
        <a:p>
          <a:endParaRPr lang="es-CO"/>
        </a:p>
      </dgm:t>
    </dgm:pt>
    <dgm:pt modelId="{5A5A0309-A087-4E2B-BB83-8FBFAB701881}">
      <dgm:prSet phldrT="[Texto]">
        <dgm:style>
          <a:lnRef idx="1">
            <a:schemeClr val="accent4"/>
          </a:lnRef>
          <a:fillRef idx="2">
            <a:schemeClr val="accent4"/>
          </a:fillRef>
          <a:effectRef idx="1">
            <a:schemeClr val="accent4"/>
          </a:effectRef>
          <a:fontRef idx="minor">
            <a:schemeClr val="dk1"/>
          </a:fontRef>
        </dgm:style>
      </dgm:prSet>
      <dgm:spPr/>
      <dgm:t>
        <a:bodyPr/>
        <a:lstStyle/>
        <a:p>
          <a:r>
            <a:rPr lang="es-CO" b="1" dirty="0" err="1" smtClean="0">
              <a:solidFill>
                <a:schemeClr val="tx2"/>
              </a:solidFill>
            </a:rPr>
            <a:t>PLASMOCELULAR</a:t>
          </a:r>
          <a:endParaRPr lang="es-CO" b="1" dirty="0">
            <a:solidFill>
              <a:schemeClr val="tx2"/>
            </a:solidFill>
          </a:endParaRPr>
        </a:p>
      </dgm:t>
    </dgm:pt>
    <dgm:pt modelId="{DA608DDC-5EB0-475B-9C72-5702BB39E63A}" type="parTrans" cxnId="{BD40A685-8F99-4234-99A3-C0A8CF25A673}">
      <dgm:prSet/>
      <dgm:spPr/>
      <dgm:t>
        <a:bodyPr/>
        <a:lstStyle/>
        <a:p>
          <a:endParaRPr lang="es-CO"/>
        </a:p>
      </dgm:t>
    </dgm:pt>
    <dgm:pt modelId="{C6579CBE-5FA4-4524-BEA9-0705FAB17784}" type="sibTrans" cxnId="{BD40A685-8F99-4234-99A3-C0A8CF25A673}">
      <dgm:prSet/>
      <dgm:spPr/>
      <dgm:t>
        <a:bodyPr/>
        <a:lstStyle/>
        <a:p>
          <a:endParaRPr lang="es-CO"/>
        </a:p>
      </dgm:t>
    </dgm:pt>
    <dgm:pt modelId="{D6FAAC0C-5D38-4BEF-BA24-8A5645A07591}">
      <dgm:prSet phldrT="[Texto]">
        <dgm:style>
          <a:lnRef idx="1">
            <a:schemeClr val="accent4"/>
          </a:lnRef>
          <a:fillRef idx="2">
            <a:schemeClr val="accent4"/>
          </a:fillRef>
          <a:effectRef idx="1">
            <a:schemeClr val="accent4"/>
          </a:effectRef>
          <a:fontRef idx="minor">
            <a:schemeClr val="dk1"/>
          </a:fontRef>
        </dgm:style>
      </dgm:prSet>
      <dgm:spPr/>
      <dgm:t>
        <a:bodyPr/>
        <a:lstStyle/>
        <a:p>
          <a:r>
            <a:rPr lang="es-CO" b="1" dirty="0" err="1" smtClean="0">
              <a:solidFill>
                <a:schemeClr val="tx2"/>
              </a:solidFill>
            </a:rPr>
            <a:t>PLASMOBLASTICA</a:t>
          </a:r>
          <a:endParaRPr lang="es-CO" b="1" dirty="0">
            <a:solidFill>
              <a:schemeClr val="tx2"/>
            </a:solidFill>
          </a:endParaRPr>
        </a:p>
      </dgm:t>
    </dgm:pt>
    <dgm:pt modelId="{A8E4010D-089E-4D08-8D71-82A3D38DC7AC}" type="parTrans" cxnId="{C80D1DDF-4E38-4364-BD22-32DD869C8774}">
      <dgm:prSet/>
      <dgm:spPr/>
      <dgm:t>
        <a:bodyPr/>
        <a:lstStyle/>
        <a:p>
          <a:endParaRPr lang="es-CO"/>
        </a:p>
      </dgm:t>
    </dgm:pt>
    <dgm:pt modelId="{9437FD0A-EDB5-4180-8B79-DDEF88A7A9C5}" type="sibTrans" cxnId="{C80D1DDF-4E38-4364-BD22-32DD869C8774}">
      <dgm:prSet/>
      <dgm:spPr/>
      <dgm:t>
        <a:bodyPr/>
        <a:lstStyle/>
        <a:p>
          <a:endParaRPr lang="es-CO"/>
        </a:p>
      </dgm:t>
    </dgm:pt>
    <dgm:pt modelId="{EC31552A-9A03-4518-8423-A053E72570AB}" type="pres">
      <dgm:prSet presAssocID="{B943EEA6-4E1D-4496-A2B3-47961DCEC1FB}" presName="mainComposite" presStyleCnt="0">
        <dgm:presLayoutVars>
          <dgm:chPref val="1"/>
          <dgm:dir/>
          <dgm:animOne val="branch"/>
          <dgm:animLvl val="lvl"/>
          <dgm:resizeHandles val="exact"/>
        </dgm:presLayoutVars>
      </dgm:prSet>
      <dgm:spPr/>
      <dgm:t>
        <a:bodyPr/>
        <a:lstStyle/>
        <a:p>
          <a:endParaRPr lang="es-CO"/>
        </a:p>
      </dgm:t>
    </dgm:pt>
    <dgm:pt modelId="{9C079356-E2BB-4D84-BF0D-B64A5B79E914}" type="pres">
      <dgm:prSet presAssocID="{B943EEA6-4E1D-4496-A2B3-47961DCEC1FB}" presName="hierFlow" presStyleCnt="0"/>
      <dgm:spPr/>
    </dgm:pt>
    <dgm:pt modelId="{3E07F9B7-4DF0-4B3D-A496-C6655E3C95AE}" type="pres">
      <dgm:prSet presAssocID="{B943EEA6-4E1D-4496-A2B3-47961DCEC1FB}" presName="hierChild1" presStyleCnt="0">
        <dgm:presLayoutVars>
          <dgm:chPref val="1"/>
          <dgm:animOne val="branch"/>
          <dgm:animLvl val="lvl"/>
        </dgm:presLayoutVars>
      </dgm:prSet>
      <dgm:spPr/>
    </dgm:pt>
    <dgm:pt modelId="{C481120C-1FC3-4730-8448-76E26A1A4007}" type="pres">
      <dgm:prSet presAssocID="{95414AC0-8507-49CB-93B7-9BCE9946C366}" presName="Name14" presStyleCnt="0"/>
      <dgm:spPr/>
    </dgm:pt>
    <dgm:pt modelId="{93F9EE0C-84A9-411E-8E6E-F48359FA933D}" type="pres">
      <dgm:prSet presAssocID="{95414AC0-8507-49CB-93B7-9BCE9946C366}" presName="level1Shape" presStyleLbl="node0" presStyleIdx="0" presStyleCnt="1" custScaleX="176173">
        <dgm:presLayoutVars>
          <dgm:chPref val="3"/>
        </dgm:presLayoutVars>
      </dgm:prSet>
      <dgm:spPr/>
      <dgm:t>
        <a:bodyPr/>
        <a:lstStyle/>
        <a:p>
          <a:endParaRPr lang="es-CO"/>
        </a:p>
      </dgm:t>
    </dgm:pt>
    <dgm:pt modelId="{9952779F-E745-4324-92C9-98E9D1C9D354}" type="pres">
      <dgm:prSet presAssocID="{95414AC0-8507-49CB-93B7-9BCE9946C366}" presName="hierChild2" presStyleCnt="0"/>
      <dgm:spPr/>
    </dgm:pt>
    <dgm:pt modelId="{6BB0CC38-DD97-4AF1-B3E4-692D0627ECDF}" type="pres">
      <dgm:prSet presAssocID="{2ED56F82-F328-4538-AFDB-DD596FB14499}" presName="Name19" presStyleLbl="parChTrans1D2" presStyleIdx="0" presStyleCnt="2"/>
      <dgm:spPr/>
      <dgm:t>
        <a:bodyPr/>
        <a:lstStyle/>
        <a:p>
          <a:endParaRPr lang="es-CO"/>
        </a:p>
      </dgm:t>
    </dgm:pt>
    <dgm:pt modelId="{173974F7-0B0A-44EB-97B8-9022AE99B15E}" type="pres">
      <dgm:prSet presAssocID="{A1D1731A-6B08-4C29-ABC0-3781049F0E10}" presName="Name21" presStyleCnt="0"/>
      <dgm:spPr/>
    </dgm:pt>
    <dgm:pt modelId="{99216601-D17A-4DF3-A5FD-12B56C08EAC9}" type="pres">
      <dgm:prSet presAssocID="{A1D1731A-6B08-4C29-ABC0-3781049F0E10}" presName="level2Shape" presStyleLbl="node2" presStyleIdx="0" presStyleCnt="2"/>
      <dgm:spPr/>
      <dgm:t>
        <a:bodyPr/>
        <a:lstStyle/>
        <a:p>
          <a:endParaRPr lang="es-CO"/>
        </a:p>
      </dgm:t>
    </dgm:pt>
    <dgm:pt modelId="{2651D5A8-396D-4CA1-BE77-88F5157D26B9}" type="pres">
      <dgm:prSet presAssocID="{A1D1731A-6B08-4C29-ABC0-3781049F0E10}" presName="hierChild3" presStyleCnt="0"/>
      <dgm:spPr/>
    </dgm:pt>
    <dgm:pt modelId="{7A28ADBF-C7AF-4A9E-AD75-150F86061A65}" type="pres">
      <dgm:prSet presAssocID="{5A6587BA-3B1F-4D68-B98C-544C3278A0FC}" presName="Name19" presStyleLbl="parChTrans1D3" presStyleIdx="0" presStyleCnt="6"/>
      <dgm:spPr/>
      <dgm:t>
        <a:bodyPr/>
        <a:lstStyle/>
        <a:p>
          <a:endParaRPr lang="es-CO"/>
        </a:p>
      </dgm:t>
    </dgm:pt>
    <dgm:pt modelId="{B3911652-CF43-42DD-9F26-6A528E90689D}" type="pres">
      <dgm:prSet presAssocID="{9A3736BE-C7A8-4F14-A6E9-343DA969A6FC}" presName="Name21" presStyleCnt="0"/>
      <dgm:spPr/>
    </dgm:pt>
    <dgm:pt modelId="{1F183D4A-7B06-43B3-835B-611E7479EBDE}" type="pres">
      <dgm:prSet presAssocID="{9A3736BE-C7A8-4F14-A6E9-343DA969A6FC}" presName="level2Shape" presStyleLbl="node3" presStyleIdx="0" presStyleCnt="6"/>
      <dgm:spPr/>
      <dgm:t>
        <a:bodyPr/>
        <a:lstStyle/>
        <a:p>
          <a:endParaRPr lang="es-CO"/>
        </a:p>
      </dgm:t>
    </dgm:pt>
    <dgm:pt modelId="{EAD2453D-3198-4396-8F59-F19D1037E48D}" type="pres">
      <dgm:prSet presAssocID="{9A3736BE-C7A8-4F14-A6E9-343DA969A6FC}" presName="hierChild3" presStyleCnt="0"/>
      <dgm:spPr/>
    </dgm:pt>
    <dgm:pt modelId="{4975FAC7-300A-4F7A-AC74-1E62A30D607E}" type="pres">
      <dgm:prSet presAssocID="{C9B35CE5-FCDB-4B06-99F6-3DC3265E941F}" presName="Name19" presStyleLbl="parChTrans1D3" presStyleIdx="1" presStyleCnt="6"/>
      <dgm:spPr/>
      <dgm:t>
        <a:bodyPr/>
        <a:lstStyle/>
        <a:p>
          <a:endParaRPr lang="es-CO"/>
        </a:p>
      </dgm:t>
    </dgm:pt>
    <dgm:pt modelId="{57BD00D3-D3B4-4AF4-9098-0583CC7EEF44}" type="pres">
      <dgm:prSet presAssocID="{3A7FBBE3-90D8-410D-8A0C-A6E8FF112F41}" presName="Name21" presStyleCnt="0"/>
      <dgm:spPr/>
    </dgm:pt>
    <dgm:pt modelId="{F14B5FA0-90DE-4166-858B-A2B0A16926B2}" type="pres">
      <dgm:prSet presAssocID="{3A7FBBE3-90D8-410D-8A0C-A6E8FF112F41}" presName="level2Shape" presStyleLbl="node3" presStyleIdx="1" presStyleCnt="6"/>
      <dgm:spPr/>
      <dgm:t>
        <a:bodyPr/>
        <a:lstStyle/>
        <a:p>
          <a:endParaRPr lang="es-CO"/>
        </a:p>
      </dgm:t>
    </dgm:pt>
    <dgm:pt modelId="{09D1D9C5-EABC-4A07-839F-B277B0D66256}" type="pres">
      <dgm:prSet presAssocID="{3A7FBBE3-90D8-410D-8A0C-A6E8FF112F41}" presName="hierChild3" presStyleCnt="0"/>
      <dgm:spPr/>
    </dgm:pt>
    <dgm:pt modelId="{29F8CDE8-3CE8-4CC1-8C69-24265441EAD9}" type="pres">
      <dgm:prSet presAssocID="{9B2028F5-EED7-4ED0-B4DE-622EA73545BA}" presName="Name19" presStyleLbl="parChTrans1D2" presStyleIdx="1" presStyleCnt="2"/>
      <dgm:spPr/>
      <dgm:t>
        <a:bodyPr/>
        <a:lstStyle/>
        <a:p>
          <a:endParaRPr lang="es-CO"/>
        </a:p>
      </dgm:t>
    </dgm:pt>
    <dgm:pt modelId="{22856356-48CA-4E4E-AC8C-9C63DAD74BC6}" type="pres">
      <dgm:prSet presAssocID="{A725690D-A7E1-465D-8D74-471CA495A6C0}" presName="Name21" presStyleCnt="0"/>
      <dgm:spPr/>
    </dgm:pt>
    <dgm:pt modelId="{8E23B35B-6791-4385-AC13-71C1CC0BD945}" type="pres">
      <dgm:prSet presAssocID="{A725690D-A7E1-465D-8D74-471CA495A6C0}" presName="level2Shape" presStyleLbl="node2" presStyleIdx="1" presStyleCnt="2"/>
      <dgm:spPr/>
      <dgm:t>
        <a:bodyPr/>
        <a:lstStyle/>
        <a:p>
          <a:endParaRPr lang="es-CO"/>
        </a:p>
      </dgm:t>
    </dgm:pt>
    <dgm:pt modelId="{5B761ADB-4634-4A3F-A7B0-23D7F55445A1}" type="pres">
      <dgm:prSet presAssocID="{A725690D-A7E1-465D-8D74-471CA495A6C0}" presName="hierChild3" presStyleCnt="0"/>
      <dgm:spPr/>
    </dgm:pt>
    <dgm:pt modelId="{AE3DECED-6B04-4A28-B90A-DBD3792A67C1}" type="pres">
      <dgm:prSet presAssocID="{A59FAA7D-882D-4DB6-8882-E2FD63D36B7E}" presName="Name19" presStyleLbl="parChTrans1D3" presStyleIdx="2" presStyleCnt="6"/>
      <dgm:spPr/>
      <dgm:t>
        <a:bodyPr/>
        <a:lstStyle/>
        <a:p>
          <a:endParaRPr lang="es-CO"/>
        </a:p>
      </dgm:t>
    </dgm:pt>
    <dgm:pt modelId="{EBBD738F-8751-4255-8951-47B0A11D0AEC}" type="pres">
      <dgm:prSet presAssocID="{FB628B31-B1ED-4471-A1A1-350188C88F14}" presName="Name21" presStyleCnt="0"/>
      <dgm:spPr/>
    </dgm:pt>
    <dgm:pt modelId="{8BBCD03A-70C1-45D1-9C66-B36F159FCC86}" type="pres">
      <dgm:prSet presAssocID="{FB628B31-B1ED-4471-A1A1-350188C88F14}" presName="level2Shape" presStyleLbl="node3" presStyleIdx="2" presStyleCnt="6"/>
      <dgm:spPr/>
      <dgm:t>
        <a:bodyPr/>
        <a:lstStyle/>
        <a:p>
          <a:endParaRPr lang="es-CO"/>
        </a:p>
      </dgm:t>
    </dgm:pt>
    <dgm:pt modelId="{DD47AD06-02A1-48EB-BA4C-DB204A4ECBFE}" type="pres">
      <dgm:prSet presAssocID="{FB628B31-B1ED-4471-A1A1-350188C88F14}" presName="hierChild3" presStyleCnt="0"/>
      <dgm:spPr/>
    </dgm:pt>
    <dgm:pt modelId="{7B2E87E4-5BAA-4147-AB83-88647E796AFD}" type="pres">
      <dgm:prSet presAssocID="{DA608DDC-5EB0-475B-9C72-5702BB39E63A}" presName="Name19" presStyleLbl="parChTrans1D3" presStyleIdx="3" presStyleCnt="6"/>
      <dgm:spPr/>
      <dgm:t>
        <a:bodyPr/>
        <a:lstStyle/>
        <a:p>
          <a:endParaRPr lang="es-CO"/>
        </a:p>
      </dgm:t>
    </dgm:pt>
    <dgm:pt modelId="{1B4677FC-624F-46C8-ABAC-1F618BCC9DB8}" type="pres">
      <dgm:prSet presAssocID="{5A5A0309-A087-4E2B-BB83-8FBFAB701881}" presName="Name21" presStyleCnt="0"/>
      <dgm:spPr/>
    </dgm:pt>
    <dgm:pt modelId="{AA2317AA-F894-4AE1-AEDD-476B557C8D12}" type="pres">
      <dgm:prSet presAssocID="{5A5A0309-A087-4E2B-BB83-8FBFAB701881}" presName="level2Shape" presStyleLbl="node3" presStyleIdx="3" presStyleCnt="6"/>
      <dgm:spPr/>
      <dgm:t>
        <a:bodyPr/>
        <a:lstStyle/>
        <a:p>
          <a:endParaRPr lang="es-CO"/>
        </a:p>
      </dgm:t>
    </dgm:pt>
    <dgm:pt modelId="{4F64DAF2-00B7-4A02-9CB8-98D10A142F83}" type="pres">
      <dgm:prSet presAssocID="{5A5A0309-A087-4E2B-BB83-8FBFAB701881}" presName="hierChild3" presStyleCnt="0"/>
      <dgm:spPr/>
    </dgm:pt>
    <dgm:pt modelId="{8284B37B-7784-4F6E-80C3-D13930DCDF63}" type="pres">
      <dgm:prSet presAssocID="{16788E66-ED0D-4251-90D1-23E9A083A94C}" presName="Name19" presStyleLbl="parChTrans1D3" presStyleIdx="4" presStyleCnt="6"/>
      <dgm:spPr/>
      <dgm:t>
        <a:bodyPr/>
        <a:lstStyle/>
        <a:p>
          <a:endParaRPr lang="es-CO"/>
        </a:p>
      </dgm:t>
    </dgm:pt>
    <dgm:pt modelId="{49F633E0-5339-4EAD-B104-B2E4CBB0A4D3}" type="pres">
      <dgm:prSet presAssocID="{B89AC4A7-7C02-46A2-824D-C2E8A6C5172A}" presName="Name21" presStyleCnt="0"/>
      <dgm:spPr/>
    </dgm:pt>
    <dgm:pt modelId="{CEA6212B-9CE2-4548-A007-EE9F4C7FF8C3}" type="pres">
      <dgm:prSet presAssocID="{B89AC4A7-7C02-46A2-824D-C2E8A6C5172A}" presName="level2Shape" presStyleLbl="node3" presStyleIdx="4" presStyleCnt="6"/>
      <dgm:spPr/>
      <dgm:t>
        <a:bodyPr/>
        <a:lstStyle/>
        <a:p>
          <a:endParaRPr lang="es-CO"/>
        </a:p>
      </dgm:t>
    </dgm:pt>
    <dgm:pt modelId="{DFEF9801-6C60-410B-9D2E-61AC365FD482}" type="pres">
      <dgm:prSet presAssocID="{B89AC4A7-7C02-46A2-824D-C2E8A6C5172A}" presName="hierChild3" presStyleCnt="0"/>
      <dgm:spPr/>
    </dgm:pt>
    <dgm:pt modelId="{86480E19-6C40-446F-9FED-343D3C609270}" type="pres">
      <dgm:prSet presAssocID="{A8E4010D-089E-4D08-8D71-82A3D38DC7AC}" presName="Name19" presStyleLbl="parChTrans1D3" presStyleIdx="5" presStyleCnt="6"/>
      <dgm:spPr/>
      <dgm:t>
        <a:bodyPr/>
        <a:lstStyle/>
        <a:p>
          <a:endParaRPr lang="es-CO"/>
        </a:p>
      </dgm:t>
    </dgm:pt>
    <dgm:pt modelId="{B767E34F-39F8-4F23-A17A-EB57AA60BE9D}" type="pres">
      <dgm:prSet presAssocID="{D6FAAC0C-5D38-4BEF-BA24-8A5645A07591}" presName="Name21" presStyleCnt="0"/>
      <dgm:spPr/>
    </dgm:pt>
    <dgm:pt modelId="{D1929FF5-D273-403B-9CD4-FBE9775F917E}" type="pres">
      <dgm:prSet presAssocID="{D6FAAC0C-5D38-4BEF-BA24-8A5645A07591}" presName="level2Shape" presStyleLbl="node3" presStyleIdx="5" presStyleCnt="6"/>
      <dgm:spPr/>
      <dgm:t>
        <a:bodyPr/>
        <a:lstStyle/>
        <a:p>
          <a:endParaRPr lang="es-CO"/>
        </a:p>
      </dgm:t>
    </dgm:pt>
    <dgm:pt modelId="{86E3006A-AD13-4BA2-895B-535E0EC0488A}" type="pres">
      <dgm:prSet presAssocID="{D6FAAC0C-5D38-4BEF-BA24-8A5645A07591}" presName="hierChild3" presStyleCnt="0"/>
      <dgm:spPr/>
    </dgm:pt>
    <dgm:pt modelId="{2921792B-59B4-488F-B24C-163FC800D6AD}" type="pres">
      <dgm:prSet presAssocID="{B943EEA6-4E1D-4496-A2B3-47961DCEC1FB}" presName="bgShapesFlow" presStyleCnt="0"/>
      <dgm:spPr/>
    </dgm:pt>
  </dgm:ptLst>
  <dgm:cxnLst>
    <dgm:cxn modelId="{068CCC2E-0E9F-44E6-96CD-BB406DE965B1}" type="presOf" srcId="{A59FAA7D-882D-4DB6-8882-E2FD63D36B7E}" destId="{AE3DECED-6B04-4A28-B90A-DBD3792A67C1}" srcOrd="0" destOrd="0" presId="urn:microsoft.com/office/officeart/2005/8/layout/hierarchy6"/>
    <dgm:cxn modelId="{53D5C0D7-5083-4E0F-BD0F-65E2ED4A715E}" type="presOf" srcId="{3A7FBBE3-90D8-410D-8A0C-A6E8FF112F41}" destId="{F14B5FA0-90DE-4166-858B-A2B0A16926B2}" srcOrd="0" destOrd="0" presId="urn:microsoft.com/office/officeart/2005/8/layout/hierarchy6"/>
    <dgm:cxn modelId="{C80D1DDF-4E38-4364-BD22-32DD869C8774}" srcId="{A725690D-A7E1-465D-8D74-471CA495A6C0}" destId="{D6FAAC0C-5D38-4BEF-BA24-8A5645A07591}" srcOrd="3" destOrd="0" parTransId="{A8E4010D-089E-4D08-8D71-82A3D38DC7AC}" sibTransId="{9437FD0A-EDB5-4180-8B79-DDEF88A7A9C5}"/>
    <dgm:cxn modelId="{4111FCE7-7CE9-4ABD-845D-ED2E54D4F751}" type="presOf" srcId="{2ED56F82-F328-4538-AFDB-DD596FB14499}" destId="{6BB0CC38-DD97-4AF1-B3E4-692D0627ECDF}" srcOrd="0" destOrd="0" presId="urn:microsoft.com/office/officeart/2005/8/layout/hierarchy6"/>
    <dgm:cxn modelId="{9665B58A-B874-40E4-8F6E-65B23E5A3406}" type="presOf" srcId="{16788E66-ED0D-4251-90D1-23E9A083A94C}" destId="{8284B37B-7784-4F6E-80C3-D13930DCDF63}" srcOrd="0" destOrd="0" presId="urn:microsoft.com/office/officeart/2005/8/layout/hierarchy6"/>
    <dgm:cxn modelId="{CCA6B6E8-B14C-4951-A7D2-14180DBAA4E4}" srcId="{95414AC0-8507-49CB-93B7-9BCE9946C366}" destId="{A725690D-A7E1-465D-8D74-471CA495A6C0}" srcOrd="1" destOrd="0" parTransId="{9B2028F5-EED7-4ED0-B4DE-622EA73545BA}" sibTransId="{239E24B7-BCD2-4307-B06A-B49189E43F68}"/>
    <dgm:cxn modelId="{F33EE36F-71D9-4E7D-A7B4-19D259994915}" type="presOf" srcId="{95414AC0-8507-49CB-93B7-9BCE9946C366}" destId="{93F9EE0C-84A9-411E-8E6E-F48359FA933D}" srcOrd="0" destOrd="0" presId="urn:microsoft.com/office/officeart/2005/8/layout/hierarchy6"/>
    <dgm:cxn modelId="{3C7542BD-7F78-4F5B-919D-FD7BABD3B77F}" srcId="{A1D1731A-6B08-4C29-ABC0-3781049F0E10}" destId="{9A3736BE-C7A8-4F14-A6E9-343DA969A6FC}" srcOrd="0" destOrd="0" parTransId="{5A6587BA-3B1F-4D68-B98C-544C3278A0FC}" sibTransId="{6882F4D1-C01C-41FF-9A4D-3F7265EEEDB7}"/>
    <dgm:cxn modelId="{BD40A685-8F99-4234-99A3-C0A8CF25A673}" srcId="{A725690D-A7E1-465D-8D74-471CA495A6C0}" destId="{5A5A0309-A087-4E2B-BB83-8FBFAB701881}" srcOrd="1" destOrd="0" parTransId="{DA608DDC-5EB0-475B-9C72-5702BB39E63A}" sibTransId="{C6579CBE-5FA4-4524-BEA9-0705FAB17784}"/>
    <dgm:cxn modelId="{7903351D-B240-4184-93B1-98B9400EE8E6}" type="presOf" srcId="{A1D1731A-6B08-4C29-ABC0-3781049F0E10}" destId="{99216601-D17A-4DF3-A5FD-12B56C08EAC9}" srcOrd="0" destOrd="0" presId="urn:microsoft.com/office/officeart/2005/8/layout/hierarchy6"/>
    <dgm:cxn modelId="{D7BDA8DF-8CF7-4352-9711-18D98BD14A9D}" type="presOf" srcId="{C9B35CE5-FCDB-4B06-99F6-3DC3265E941F}" destId="{4975FAC7-300A-4F7A-AC74-1E62A30D607E}" srcOrd="0" destOrd="0" presId="urn:microsoft.com/office/officeart/2005/8/layout/hierarchy6"/>
    <dgm:cxn modelId="{3F947680-B98B-453E-96F5-3F9A76B30C62}" srcId="{B943EEA6-4E1D-4496-A2B3-47961DCEC1FB}" destId="{95414AC0-8507-49CB-93B7-9BCE9946C366}" srcOrd="0" destOrd="0" parTransId="{6A084F03-7BAF-4D88-80C1-548EFA33517B}" sibTransId="{66DDFB58-A440-45A6-8090-5EDCF293B7ED}"/>
    <dgm:cxn modelId="{319CBF2F-5F23-4B5A-8F05-1A1C7BD454AE}" type="presOf" srcId="{5A5A0309-A087-4E2B-BB83-8FBFAB701881}" destId="{AA2317AA-F894-4AE1-AEDD-476B557C8D12}" srcOrd="0" destOrd="0" presId="urn:microsoft.com/office/officeart/2005/8/layout/hierarchy6"/>
    <dgm:cxn modelId="{92EE580F-5F08-4533-86B2-ECF99776C625}" srcId="{A1D1731A-6B08-4C29-ABC0-3781049F0E10}" destId="{3A7FBBE3-90D8-410D-8A0C-A6E8FF112F41}" srcOrd="1" destOrd="0" parTransId="{C9B35CE5-FCDB-4B06-99F6-3DC3265E941F}" sibTransId="{4EA42175-741B-44CA-A81E-FC4351FF5943}"/>
    <dgm:cxn modelId="{4A4D10F2-052F-4F55-AD9B-2CBB6B4A8870}" type="presOf" srcId="{B943EEA6-4E1D-4496-A2B3-47961DCEC1FB}" destId="{EC31552A-9A03-4518-8423-A053E72570AB}" srcOrd="0" destOrd="0" presId="urn:microsoft.com/office/officeart/2005/8/layout/hierarchy6"/>
    <dgm:cxn modelId="{053F0123-6DB4-472E-930B-B2421DA9B103}" type="presOf" srcId="{FB628B31-B1ED-4471-A1A1-350188C88F14}" destId="{8BBCD03A-70C1-45D1-9C66-B36F159FCC86}" srcOrd="0" destOrd="0" presId="urn:microsoft.com/office/officeart/2005/8/layout/hierarchy6"/>
    <dgm:cxn modelId="{4D3F358D-F3DE-4F21-A469-32163F3C4B59}" type="presOf" srcId="{9B2028F5-EED7-4ED0-B4DE-622EA73545BA}" destId="{29F8CDE8-3CE8-4CC1-8C69-24265441EAD9}" srcOrd="0" destOrd="0" presId="urn:microsoft.com/office/officeart/2005/8/layout/hierarchy6"/>
    <dgm:cxn modelId="{63A65261-7702-4A38-8AA2-B9DE39F449CE}" srcId="{95414AC0-8507-49CB-93B7-9BCE9946C366}" destId="{A1D1731A-6B08-4C29-ABC0-3781049F0E10}" srcOrd="0" destOrd="0" parTransId="{2ED56F82-F328-4538-AFDB-DD596FB14499}" sibTransId="{1027417B-D811-4ED9-8468-745EBEA068CA}"/>
    <dgm:cxn modelId="{3CA200F4-F8BA-49D0-BBCF-6A60F4C6E842}" type="presOf" srcId="{D6FAAC0C-5D38-4BEF-BA24-8A5645A07591}" destId="{D1929FF5-D273-403B-9CD4-FBE9775F917E}" srcOrd="0" destOrd="0" presId="urn:microsoft.com/office/officeart/2005/8/layout/hierarchy6"/>
    <dgm:cxn modelId="{8F5A4BB9-CF78-4AE3-A960-9FDF019F74F5}" type="presOf" srcId="{A8E4010D-089E-4D08-8D71-82A3D38DC7AC}" destId="{86480E19-6C40-446F-9FED-343D3C609270}" srcOrd="0" destOrd="0" presId="urn:microsoft.com/office/officeart/2005/8/layout/hierarchy6"/>
    <dgm:cxn modelId="{25872669-67A4-4626-AFBB-9E44990F23E3}" srcId="{A725690D-A7E1-465D-8D74-471CA495A6C0}" destId="{FB628B31-B1ED-4471-A1A1-350188C88F14}" srcOrd="0" destOrd="0" parTransId="{A59FAA7D-882D-4DB6-8882-E2FD63D36B7E}" sibTransId="{873C0408-46C6-4B0B-9963-8ECB2680BF7C}"/>
    <dgm:cxn modelId="{365D90C3-8F0F-4ADD-A8FB-5025CDE43294}" type="presOf" srcId="{DA608DDC-5EB0-475B-9C72-5702BB39E63A}" destId="{7B2E87E4-5BAA-4147-AB83-88647E796AFD}" srcOrd="0" destOrd="0" presId="urn:microsoft.com/office/officeart/2005/8/layout/hierarchy6"/>
    <dgm:cxn modelId="{B0ADAA44-018A-44FE-B29D-7B9BBE35CFEA}" type="presOf" srcId="{A725690D-A7E1-465D-8D74-471CA495A6C0}" destId="{8E23B35B-6791-4385-AC13-71C1CC0BD945}" srcOrd="0" destOrd="0" presId="urn:microsoft.com/office/officeart/2005/8/layout/hierarchy6"/>
    <dgm:cxn modelId="{CB88178C-B427-4406-96BB-219A15F068E9}" type="presOf" srcId="{9A3736BE-C7A8-4F14-A6E9-343DA969A6FC}" destId="{1F183D4A-7B06-43B3-835B-611E7479EBDE}" srcOrd="0" destOrd="0" presId="urn:microsoft.com/office/officeart/2005/8/layout/hierarchy6"/>
    <dgm:cxn modelId="{501079BC-4F6E-48AA-831B-BEE0EB57FE61}" type="presOf" srcId="{B89AC4A7-7C02-46A2-824D-C2E8A6C5172A}" destId="{CEA6212B-9CE2-4548-A007-EE9F4C7FF8C3}" srcOrd="0" destOrd="0" presId="urn:microsoft.com/office/officeart/2005/8/layout/hierarchy6"/>
    <dgm:cxn modelId="{BBD87510-1B94-4315-BD4C-DDEC33C08F95}" type="presOf" srcId="{5A6587BA-3B1F-4D68-B98C-544C3278A0FC}" destId="{7A28ADBF-C7AF-4A9E-AD75-150F86061A65}" srcOrd="0" destOrd="0" presId="urn:microsoft.com/office/officeart/2005/8/layout/hierarchy6"/>
    <dgm:cxn modelId="{5E65F2F1-F94A-4B24-AC31-BF3D242C5812}" srcId="{A725690D-A7E1-465D-8D74-471CA495A6C0}" destId="{B89AC4A7-7C02-46A2-824D-C2E8A6C5172A}" srcOrd="2" destOrd="0" parTransId="{16788E66-ED0D-4251-90D1-23E9A083A94C}" sibTransId="{355E5499-DA5B-4A30-9EFE-D5EE7A403E2A}"/>
    <dgm:cxn modelId="{DA42B308-73C6-41CA-94AE-7A6D5F5BF65C}" type="presParOf" srcId="{EC31552A-9A03-4518-8423-A053E72570AB}" destId="{9C079356-E2BB-4D84-BF0D-B64A5B79E914}" srcOrd="0" destOrd="0" presId="urn:microsoft.com/office/officeart/2005/8/layout/hierarchy6"/>
    <dgm:cxn modelId="{E0CFA814-CB8F-4BFE-8499-F23DB047329B}" type="presParOf" srcId="{9C079356-E2BB-4D84-BF0D-B64A5B79E914}" destId="{3E07F9B7-4DF0-4B3D-A496-C6655E3C95AE}" srcOrd="0" destOrd="0" presId="urn:microsoft.com/office/officeart/2005/8/layout/hierarchy6"/>
    <dgm:cxn modelId="{DF4BE7C1-FD10-4B4E-A6C7-34710ED14AD1}" type="presParOf" srcId="{3E07F9B7-4DF0-4B3D-A496-C6655E3C95AE}" destId="{C481120C-1FC3-4730-8448-76E26A1A4007}" srcOrd="0" destOrd="0" presId="urn:microsoft.com/office/officeart/2005/8/layout/hierarchy6"/>
    <dgm:cxn modelId="{F14D3BE2-3E83-4153-A63D-D26A3A3E84C7}" type="presParOf" srcId="{C481120C-1FC3-4730-8448-76E26A1A4007}" destId="{93F9EE0C-84A9-411E-8E6E-F48359FA933D}" srcOrd="0" destOrd="0" presId="urn:microsoft.com/office/officeart/2005/8/layout/hierarchy6"/>
    <dgm:cxn modelId="{2C050D9F-A3AC-4A8F-8338-FF274FA6E15F}" type="presParOf" srcId="{C481120C-1FC3-4730-8448-76E26A1A4007}" destId="{9952779F-E745-4324-92C9-98E9D1C9D354}" srcOrd="1" destOrd="0" presId="urn:microsoft.com/office/officeart/2005/8/layout/hierarchy6"/>
    <dgm:cxn modelId="{F9C7876C-225A-4E59-891F-89C7D1B0A393}" type="presParOf" srcId="{9952779F-E745-4324-92C9-98E9D1C9D354}" destId="{6BB0CC38-DD97-4AF1-B3E4-692D0627ECDF}" srcOrd="0" destOrd="0" presId="urn:microsoft.com/office/officeart/2005/8/layout/hierarchy6"/>
    <dgm:cxn modelId="{D9E1CDC6-99DD-46EA-92AF-8DCEF63ED8FE}" type="presParOf" srcId="{9952779F-E745-4324-92C9-98E9D1C9D354}" destId="{173974F7-0B0A-44EB-97B8-9022AE99B15E}" srcOrd="1" destOrd="0" presId="urn:microsoft.com/office/officeart/2005/8/layout/hierarchy6"/>
    <dgm:cxn modelId="{A0C4C605-BDC6-4CFC-8D1B-C33010CDA24F}" type="presParOf" srcId="{173974F7-0B0A-44EB-97B8-9022AE99B15E}" destId="{99216601-D17A-4DF3-A5FD-12B56C08EAC9}" srcOrd="0" destOrd="0" presId="urn:microsoft.com/office/officeart/2005/8/layout/hierarchy6"/>
    <dgm:cxn modelId="{2766DBCC-D0D0-40E8-AB10-B97DC98C093A}" type="presParOf" srcId="{173974F7-0B0A-44EB-97B8-9022AE99B15E}" destId="{2651D5A8-396D-4CA1-BE77-88F5157D26B9}" srcOrd="1" destOrd="0" presId="urn:microsoft.com/office/officeart/2005/8/layout/hierarchy6"/>
    <dgm:cxn modelId="{8234BD16-7612-429B-92D1-EF5273D7F43C}" type="presParOf" srcId="{2651D5A8-396D-4CA1-BE77-88F5157D26B9}" destId="{7A28ADBF-C7AF-4A9E-AD75-150F86061A65}" srcOrd="0" destOrd="0" presId="urn:microsoft.com/office/officeart/2005/8/layout/hierarchy6"/>
    <dgm:cxn modelId="{8B7FD2E7-DC4D-469A-A399-EF4AF39F5EE4}" type="presParOf" srcId="{2651D5A8-396D-4CA1-BE77-88F5157D26B9}" destId="{B3911652-CF43-42DD-9F26-6A528E90689D}" srcOrd="1" destOrd="0" presId="urn:microsoft.com/office/officeart/2005/8/layout/hierarchy6"/>
    <dgm:cxn modelId="{F12FF415-51E9-45E3-ABB6-F3B54BBE3DFD}" type="presParOf" srcId="{B3911652-CF43-42DD-9F26-6A528E90689D}" destId="{1F183D4A-7B06-43B3-835B-611E7479EBDE}" srcOrd="0" destOrd="0" presId="urn:microsoft.com/office/officeart/2005/8/layout/hierarchy6"/>
    <dgm:cxn modelId="{82AB4E3C-847E-4F9D-8C4A-F46799FD097E}" type="presParOf" srcId="{B3911652-CF43-42DD-9F26-6A528E90689D}" destId="{EAD2453D-3198-4396-8F59-F19D1037E48D}" srcOrd="1" destOrd="0" presId="urn:microsoft.com/office/officeart/2005/8/layout/hierarchy6"/>
    <dgm:cxn modelId="{7EDC4666-4AD3-4F27-BD8B-6BEAB5DA5638}" type="presParOf" srcId="{2651D5A8-396D-4CA1-BE77-88F5157D26B9}" destId="{4975FAC7-300A-4F7A-AC74-1E62A30D607E}" srcOrd="2" destOrd="0" presId="urn:microsoft.com/office/officeart/2005/8/layout/hierarchy6"/>
    <dgm:cxn modelId="{ABF1EAFB-BCF9-4606-BCBD-926E103A441E}" type="presParOf" srcId="{2651D5A8-396D-4CA1-BE77-88F5157D26B9}" destId="{57BD00D3-D3B4-4AF4-9098-0583CC7EEF44}" srcOrd="3" destOrd="0" presId="urn:microsoft.com/office/officeart/2005/8/layout/hierarchy6"/>
    <dgm:cxn modelId="{5109A488-DE27-4045-AC1B-814C9E286A02}" type="presParOf" srcId="{57BD00D3-D3B4-4AF4-9098-0583CC7EEF44}" destId="{F14B5FA0-90DE-4166-858B-A2B0A16926B2}" srcOrd="0" destOrd="0" presId="urn:microsoft.com/office/officeart/2005/8/layout/hierarchy6"/>
    <dgm:cxn modelId="{6A71A005-D7A8-4BA1-BE45-762208AD71AE}" type="presParOf" srcId="{57BD00D3-D3B4-4AF4-9098-0583CC7EEF44}" destId="{09D1D9C5-EABC-4A07-839F-B277B0D66256}" srcOrd="1" destOrd="0" presId="urn:microsoft.com/office/officeart/2005/8/layout/hierarchy6"/>
    <dgm:cxn modelId="{17E26CF7-7D85-4A12-ABB9-E322E0DF588B}" type="presParOf" srcId="{9952779F-E745-4324-92C9-98E9D1C9D354}" destId="{29F8CDE8-3CE8-4CC1-8C69-24265441EAD9}" srcOrd="2" destOrd="0" presId="urn:microsoft.com/office/officeart/2005/8/layout/hierarchy6"/>
    <dgm:cxn modelId="{BC713CD7-C244-46C1-97E3-A8F8F3B7C4A2}" type="presParOf" srcId="{9952779F-E745-4324-92C9-98E9D1C9D354}" destId="{22856356-48CA-4E4E-AC8C-9C63DAD74BC6}" srcOrd="3" destOrd="0" presId="urn:microsoft.com/office/officeart/2005/8/layout/hierarchy6"/>
    <dgm:cxn modelId="{FFAEA3F0-FB18-4580-900D-E5BF8F15BCB6}" type="presParOf" srcId="{22856356-48CA-4E4E-AC8C-9C63DAD74BC6}" destId="{8E23B35B-6791-4385-AC13-71C1CC0BD945}" srcOrd="0" destOrd="0" presId="urn:microsoft.com/office/officeart/2005/8/layout/hierarchy6"/>
    <dgm:cxn modelId="{D956FEE4-FD06-4123-98E0-E06D4342A8E4}" type="presParOf" srcId="{22856356-48CA-4E4E-AC8C-9C63DAD74BC6}" destId="{5B761ADB-4634-4A3F-A7B0-23D7F55445A1}" srcOrd="1" destOrd="0" presId="urn:microsoft.com/office/officeart/2005/8/layout/hierarchy6"/>
    <dgm:cxn modelId="{03B6EA4E-2389-4687-AE7F-975623AA195F}" type="presParOf" srcId="{5B761ADB-4634-4A3F-A7B0-23D7F55445A1}" destId="{AE3DECED-6B04-4A28-B90A-DBD3792A67C1}" srcOrd="0" destOrd="0" presId="urn:microsoft.com/office/officeart/2005/8/layout/hierarchy6"/>
    <dgm:cxn modelId="{C8A6B557-2204-4375-92C3-1CEC8DB40DA6}" type="presParOf" srcId="{5B761ADB-4634-4A3F-A7B0-23D7F55445A1}" destId="{EBBD738F-8751-4255-8951-47B0A11D0AEC}" srcOrd="1" destOrd="0" presId="urn:microsoft.com/office/officeart/2005/8/layout/hierarchy6"/>
    <dgm:cxn modelId="{CE5FDAB9-1EB9-4EFE-88CA-BD5CA030A88A}" type="presParOf" srcId="{EBBD738F-8751-4255-8951-47B0A11D0AEC}" destId="{8BBCD03A-70C1-45D1-9C66-B36F159FCC86}" srcOrd="0" destOrd="0" presId="urn:microsoft.com/office/officeart/2005/8/layout/hierarchy6"/>
    <dgm:cxn modelId="{70D44C1E-8C76-4ACA-8B73-E56A400E2FA4}" type="presParOf" srcId="{EBBD738F-8751-4255-8951-47B0A11D0AEC}" destId="{DD47AD06-02A1-48EB-BA4C-DB204A4ECBFE}" srcOrd="1" destOrd="0" presId="urn:microsoft.com/office/officeart/2005/8/layout/hierarchy6"/>
    <dgm:cxn modelId="{ACFBC1C2-1FE7-4484-8F03-4007D37968CB}" type="presParOf" srcId="{5B761ADB-4634-4A3F-A7B0-23D7F55445A1}" destId="{7B2E87E4-5BAA-4147-AB83-88647E796AFD}" srcOrd="2" destOrd="0" presId="urn:microsoft.com/office/officeart/2005/8/layout/hierarchy6"/>
    <dgm:cxn modelId="{C1CBB071-4539-4024-B19E-F0660B314CEC}" type="presParOf" srcId="{5B761ADB-4634-4A3F-A7B0-23D7F55445A1}" destId="{1B4677FC-624F-46C8-ABAC-1F618BCC9DB8}" srcOrd="3" destOrd="0" presId="urn:microsoft.com/office/officeart/2005/8/layout/hierarchy6"/>
    <dgm:cxn modelId="{4C2FDDAA-460D-4326-B1E1-805F2E6A1C62}" type="presParOf" srcId="{1B4677FC-624F-46C8-ABAC-1F618BCC9DB8}" destId="{AA2317AA-F894-4AE1-AEDD-476B557C8D12}" srcOrd="0" destOrd="0" presId="urn:microsoft.com/office/officeart/2005/8/layout/hierarchy6"/>
    <dgm:cxn modelId="{6BC2979F-25EA-456B-812C-C4A078B10803}" type="presParOf" srcId="{1B4677FC-624F-46C8-ABAC-1F618BCC9DB8}" destId="{4F64DAF2-00B7-4A02-9CB8-98D10A142F83}" srcOrd="1" destOrd="0" presId="urn:microsoft.com/office/officeart/2005/8/layout/hierarchy6"/>
    <dgm:cxn modelId="{FA7C1C3B-FCB7-425A-96F5-25886468B8A5}" type="presParOf" srcId="{5B761ADB-4634-4A3F-A7B0-23D7F55445A1}" destId="{8284B37B-7784-4F6E-80C3-D13930DCDF63}" srcOrd="4" destOrd="0" presId="urn:microsoft.com/office/officeart/2005/8/layout/hierarchy6"/>
    <dgm:cxn modelId="{5F972AE5-14F8-4839-946A-119358807212}" type="presParOf" srcId="{5B761ADB-4634-4A3F-A7B0-23D7F55445A1}" destId="{49F633E0-5339-4EAD-B104-B2E4CBB0A4D3}" srcOrd="5" destOrd="0" presId="urn:microsoft.com/office/officeart/2005/8/layout/hierarchy6"/>
    <dgm:cxn modelId="{E7E328DA-07E1-4767-9D5B-AFD4BBD70B3D}" type="presParOf" srcId="{49F633E0-5339-4EAD-B104-B2E4CBB0A4D3}" destId="{CEA6212B-9CE2-4548-A007-EE9F4C7FF8C3}" srcOrd="0" destOrd="0" presId="urn:microsoft.com/office/officeart/2005/8/layout/hierarchy6"/>
    <dgm:cxn modelId="{F3864C5D-A474-451A-97CD-70FDFADD8FAB}" type="presParOf" srcId="{49F633E0-5339-4EAD-B104-B2E4CBB0A4D3}" destId="{DFEF9801-6C60-410B-9D2E-61AC365FD482}" srcOrd="1" destOrd="0" presId="urn:microsoft.com/office/officeart/2005/8/layout/hierarchy6"/>
    <dgm:cxn modelId="{C5F9E141-E5C9-49F3-B1A8-606CD86DE4D1}" type="presParOf" srcId="{5B761ADB-4634-4A3F-A7B0-23D7F55445A1}" destId="{86480E19-6C40-446F-9FED-343D3C609270}" srcOrd="6" destOrd="0" presId="urn:microsoft.com/office/officeart/2005/8/layout/hierarchy6"/>
    <dgm:cxn modelId="{C9E47D34-05AD-45AC-A597-CEC8D9671D2B}" type="presParOf" srcId="{5B761ADB-4634-4A3F-A7B0-23D7F55445A1}" destId="{B767E34F-39F8-4F23-A17A-EB57AA60BE9D}" srcOrd="7" destOrd="0" presId="urn:microsoft.com/office/officeart/2005/8/layout/hierarchy6"/>
    <dgm:cxn modelId="{5EA4C49D-DFDA-4478-9C1B-78932A86B8A4}" type="presParOf" srcId="{B767E34F-39F8-4F23-A17A-EB57AA60BE9D}" destId="{D1929FF5-D273-403B-9CD4-FBE9775F917E}" srcOrd="0" destOrd="0" presId="urn:microsoft.com/office/officeart/2005/8/layout/hierarchy6"/>
    <dgm:cxn modelId="{A451ABA9-75E0-4C6E-B4F1-3B5D8356594A}" type="presParOf" srcId="{B767E34F-39F8-4F23-A17A-EB57AA60BE9D}" destId="{86E3006A-AD13-4BA2-895B-535E0EC0488A}" srcOrd="1" destOrd="0" presId="urn:microsoft.com/office/officeart/2005/8/layout/hierarchy6"/>
    <dgm:cxn modelId="{F189912C-C9EE-40E8-B394-2990884D6CDA}" type="presParOf" srcId="{EC31552A-9A03-4518-8423-A053E72570AB}" destId="{2921792B-59B4-488F-B24C-163FC800D6AD}" srcOrd="1" destOrd="0" presId="urn:microsoft.com/office/officeart/2005/8/layout/hierarchy6"/>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DF34F8D-CDC9-4737-9864-739C30C75EEA}" type="doc">
      <dgm:prSet loTypeId="urn:microsoft.com/office/officeart/2009/3/layout/HorizontalOrganizationChart" loCatId="hierarchy" qsTypeId="urn:microsoft.com/office/officeart/2005/8/quickstyle/simple1" qsCatId="simple" csTypeId="urn:microsoft.com/office/officeart/2005/8/colors/colorful1" csCatId="colorful" phldr="1"/>
      <dgm:spPr/>
      <dgm:t>
        <a:bodyPr/>
        <a:lstStyle/>
        <a:p>
          <a:endParaRPr lang="es-CO"/>
        </a:p>
      </dgm:t>
    </dgm:pt>
    <dgm:pt modelId="{3EB363A8-853D-4FD3-9094-FEBA667D3D93}">
      <dgm:prSet phldrT="[Texto]" custT="1"/>
      <dgm:spPr/>
      <dgm:t>
        <a:bodyPr/>
        <a:lstStyle/>
        <a:p>
          <a:r>
            <a:rPr lang="es-CO" sz="3200" b="1" dirty="0" err="1" smtClean="0"/>
            <a:t>MULTICENTRICA</a:t>
          </a:r>
          <a:endParaRPr lang="es-CO" sz="1900" b="1" dirty="0"/>
        </a:p>
      </dgm:t>
    </dgm:pt>
    <dgm:pt modelId="{0D3DF22B-78D4-4EEF-AB29-1F5B34AC94ED}" type="parTrans" cxnId="{0D6FD24D-05CC-45AD-A7FE-DCB5BA8E3088}">
      <dgm:prSet/>
      <dgm:spPr/>
      <dgm:t>
        <a:bodyPr/>
        <a:lstStyle/>
        <a:p>
          <a:endParaRPr lang="es-CO"/>
        </a:p>
      </dgm:t>
    </dgm:pt>
    <dgm:pt modelId="{206C36D4-C62F-40B2-8EB6-1E3AF783B839}" type="sibTrans" cxnId="{0D6FD24D-05CC-45AD-A7FE-DCB5BA8E3088}">
      <dgm:prSet/>
      <dgm:spPr/>
      <dgm:t>
        <a:bodyPr/>
        <a:lstStyle/>
        <a:p>
          <a:endParaRPr lang="es-CO"/>
        </a:p>
      </dgm:t>
    </dgm:pt>
    <dgm:pt modelId="{2E90A26D-68BF-40B3-8E7D-C5B8E8197794}">
      <dgm:prSet phldrT="[Texto]"/>
      <dgm:spPr/>
      <dgm:t>
        <a:bodyPr/>
        <a:lstStyle/>
        <a:p>
          <a:r>
            <a:rPr lang="es-CO" b="1" dirty="0" smtClean="0"/>
            <a:t>Asociada a infección por los virus herpes humano tipo 8 (VHH8) y de la inmunodeficiencia humana (VIH) (ECM-VHH8+/VIH+)</a:t>
          </a:r>
          <a:r>
            <a:rPr lang="es-CO" dirty="0" smtClean="0"/>
            <a:t>  </a:t>
          </a:r>
          <a:endParaRPr lang="es-CO" dirty="0"/>
        </a:p>
      </dgm:t>
    </dgm:pt>
    <dgm:pt modelId="{0DEF7F8A-8206-4EA8-A0C1-3E362298CAD0}" type="parTrans" cxnId="{FE158D78-8028-4807-A22F-2CF6E6E6B311}">
      <dgm:prSet/>
      <dgm:spPr/>
      <dgm:t>
        <a:bodyPr/>
        <a:lstStyle/>
        <a:p>
          <a:endParaRPr lang="es-CO"/>
        </a:p>
      </dgm:t>
    </dgm:pt>
    <dgm:pt modelId="{E4533D53-47E2-4372-8AFC-4947234E24DC}" type="sibTrans" cxnId="{FE158D78-8028-4807-A22F-2CF6E6E6B311}">
      <dgm:prSet/>
      <dgm:spPr/>
      <dgm:t>
        <a:bodyPr/>
        <a:lstStyle/>
        <a:p>
          <a:endParaRPr lang="es-CO"/>
        </a:p>
      </dgm:t>
    </dgm:pt>
    <dgm:pt modelId="{A2107E9C-F68F-42BA-A590-A2EADC1F6DA5}">
      <dgm:prSet phldrT="[Texto]"/>
      <dgm:spPr/>
      <dgm:t>
        <a:bodyPr/>
        <a:lstStyle/>
        <a:p>
          <a:r>
            <a:rPr lang="es-CO" dirty="0" err="1" smtClean="0"/>
            <a:t>ECM</a:t>
          </a:r>
          <a:r>
            <a:rPr lang="es-CO" dirty="0" smtClean="0"/>
            <a:t> idiopática (</a:t>
          </a:r>
          <a:r>
            <a:rPr lang="es-CO" dirty="0" err="1" smtClean="0"/>
            <a:t>ECMi</a:t>
          </a:r>
          <a:r>
            <a:rPr lang="es-CO" dirty="0" smtClean="0"/>
            <a:t>).</a:t>
          </a:r>
          <a:r>
            <a:rPr lang="es-CO" baseline="30000" dirty="0" smtClean="0"/>
            <a:t>2</a:t>
          </a:r>
          <a:r>
            <a:rPr lang="es-CO" dirty="0" smtClean="0"/>
            <a:t>: </a:t>
          </a:r>
          <a:r>
            <a:rPr lang="es-CO" b="1" dirty="0" err="1" smtClean="0"/>
            <a:t>TAFRO</a:t>
          </a:r>
          <a:r>
            <a:rPr lang="es-CO" dirty="0" smtClean="0"/>
            <a:t>: Trombocitopenia, ascitis / anasarca, </a:t>
          </a:r>
          <a:r>
            <a:rPr lang="es-CO" dirty="0" err="1" smtClean="0"/>
            <a:t>mielofibrosis</a:t>
          </a:r>
          <a:r>
            <a:rPr lang="es-CO" dirty="0" smtClean="0"/>
            <a:t> / fiebre, disfunción renal / fibrosis de </a:t>
          </a:r>
          <a:r>
            <a:rPr lang="es-CO" dirty="0" err="1" smtClean="0"/>
            <a:t>reticulina</a:t>
          </a:r>
          <a:r>
            <a:rPr lang="es-CO" dirty="0" smtClean="0"/>
            <a:t> y síndrome de </a:t>
          </a:r>
          <a:r>
            <a:rPr lang="es-CO" dirty="0" err="1" smtClean="0"/>
            <a:t>organomegalia</a:t>
          </a:r>
          <a:r>
            <a:rPr lang="es-CO" dirty="0" smtClean="0"/>
            <a:t>:</a:t>
          </a:r>
          <a:endParaRPr lang="es-CO" dirty="0"/>
        </a:p>
      </dgm:t>
    </dgm:pt>
    <dgm:pt modelId="{774B8255-24AB-40B1-9F9E-BEF8AE726B9D}" type="parTrans" cxnId="{C39ABF4A-A40A-4172-8673-A15A6DB1CB75}">
      <dgm:prSet/>
      <dgm:spPr/>
      <dgm:t>
        <a:bodyPr/>
        <a:lstStyle/>
        <a:p>
          <a:endParaRPr lang="es-CO"/>
        </a:p>
      </dgm:t>
    </dgm:pt>
    <dgm:pt modelId="{FCBB4477-79F8-4228-87AB-FB3E3B521C75}" type="sibTrans" cxnId="{C39ABF4A-A40A-4172-8673-A15A6DB1CB75}">
      <dgm:prSet/>
      <dgm:spPr/>
      <dgm:t>
        <a:bodyPr/>
        <a:lstStyle/>
        <a:p>
          <a:endParaRPr lang="es-CO"/>
        </a:p>
      </dgm:t>
    </dgm:pt>
    <dgm:pt modelId="{B59ABFC8-20DA-493A-BF52-CE8B0883A4E9}">
      <dgm:prSet phldrT="[Texto]"/>
      <dgm:spPr/>
      <dgm:t>
        <a:bodyPr/>
        <a:lstStyle/>
        <a:p>
          <a:r>
            <a:rPr lang="es-CO" dirty="0" smtClean="0"/>
            <a:t>la </a:t>
          </a:r>
          <a:r>
            <a:rPr lang="es-CO" dirty="0" err="1" smtClean="0"/>
            <a:t>ECM</a:t>
          </a:r>
          <a:r>
            <a:rPr lang="es-CO" dirty="0" smtClean="0"/>
            <a:t> con infección por VHH8+, pero no por VIH (ECMVHH8+/VIH−) </a:t>
          </a:r>
          <a:endParaRPr lang="es-CO" dirty="0"/>
        </a:p>
      </dgm:t>
    </dgm:pt>
    <dgm:pt modelId="{C5E7C407-7E9F-4603-937F-6AA04DA9993C}" type="sibTrans" cxnId="{4E5174D1-058F-4F74-ADDA-55E69DCAD049}">
      <dgm:prSet/>
      <dgm:spPr/>
      <dgm:t>
        <a:bodyPr/>
        <a:lstStyle/>
        <a:p>
          <a:endParaRPr lang="es-CO"/>
        </a:p>
      </dgm:t>
    </dgm:pt>
    <dgm:pt modelId="{DEE7BCE1-1DB4-4C7E-A8FE-FBC23C78E706}" type="parTrans" cxnId="{4E5174D1-058F-4F74-ADDA-55E69DCAD049}">
      <dgm:prSet/>
      <dgm:spPr/>
      <dgm:t>
        <a:bodyPr/>
        <a:lstStyle/>
        <a:p>
          <a:endParaRPr lang="es-CO"/>
        </a:p>
      </dgm:t>
    </dgm:pt>
    <dgm:pt modelId="{AA20B1A1-3E25-4464-BEBE-49A9E858EFDC}" type="pres">
      <dgm:prSet presAssocID="{8DF34F8D-CDC9-4737-9864-739C30C75EEA}" presName="hierChild1" presStyleCnt="0">
        <dgm:presLayoutVars>
          <dgm:orgChart val="1"/>
          <dgm:chPref val="1"/>
          <dgm:dir/>
          <dgm:animOne val="branch"/>
          <dgm:animLvl val="lvl"/>
          <dgm:resizeHandles/>
        </dgm:presLayoutVars>
      </dgm:prSet>
      <dgm:spPr/>
      <dgm:t>
        <a:bodyPr/>
        <a:lstStyle/>
        <a:p>
          <a:endParaRPr lang="es-CO"/>
        </a:p>
      </dgm:t>
    </dgm:pt>
    <dgm:pt modelId="{FAB15A0F-7FF7-4A80-8C5A-678F69D97F12}" type="pres">
      <dgm:prSet presAssocID="{3EB363A8-853D-4FD3-9094-FEBA667D3D93}" presName="hierRoot1" presStyleCnt="0">
        <dgm:presLayoutVars>
          <dgm:hierBranch val="init"/>
        </dgm:presLayoutVars>
      </dgm:prSet>
      <dgm:spPr/>
    </dgm:pt>
    <dgm:pt modelId="{1319D2BA-916C-479A-B0ED-408D97E4F4C7}" type="pres">
      <dgm:prSet presAssocID="{3EB363A8-853D-4FD3-9094-FEBA667D3D93}" presName="rootComposite1" presStyleCnt="0"/>
      <dgm:spPr/>
    </dgm:pt>
    <dgm:pt modelId="{2250C5A3-8A8D-480A-8B6A-54378F56110F}" type="pres">
      <dgm:prSet presAssocID="{3EB363A8-853D-4FD3-9094-FEBA667D3D93}" presName="rootText1" presStyleLbl="node0" presStyleIdx="0" presStyleCnt="1">
        <dgm:presLayoutVars>
          <dgm:chPref val="3"/>
        </dgm:presLayoutVars>
      </dgm:prSet>
      <dgm:spPr/>
      <dgm:t>
        <a:bodyPr/>
        <a:lstStyle/>
        <a:p>
          <a:endParaRPr lang="es-CO"/>
        </a:p>
      </dgm:t>
    </dgm:pt>
    <dgm:pt modelId="{6613087D-067A-43F0-BEF5-D2DB508DC808}" type="pres">
      <dgm:prSet presAssocID="{3EB363A8-853D-4FD3-9094-FEBA667D3D93}" presName="rootConnector1" presStyleLbl="node1" presStyleIdx="0" presStyleCnt="0"/>
      <dgm:spPr/>
      <dgm:t>
        <a:bodyPr/>
        <a:lstStyle/>
        <a:p>
          <a:endParaRPr lang="es-CO"/>
        </a:p>
      </dgm:t>
    </dgm:pt>
    <dgm:pt modelId="{8D958295-C660-4466-997C-AEBE4AD4D2B1}" type="pres">
      <dgm:prSet presAssocID="{3EB363A8-853D-4FD3-9094-FEBA667D3D93}" presName="hierChild2" presStyleCnt="0"/>
      <dgm:spPr/>
    </dgm:pt>
    <dgm:pt modelId="{463900AF-0EA2-4CB6-8F30-02799E1632B2}" type="pres">
      <dgm:prSet presAssocID="{0DEF7F8A-8206-4EA8-A0C1-3E362298CAD0}" presName="Name64" presStyleLbl="parChTrans1D2" presStyleIdx="0" presStyleCnt="3"/>
      <dgm:spPr/>
      <dgm:t>
        <a:bodyPr/>
        <a:lstStyle/>
        <a:p>
          <a:endParaRPr lang="es-CO"/>
        </a:p>
      </dgm:t>
    </dgm:pt>
    <dgm:pt modelId="{7B3D712D-2CEC-4997-8213-97F58443DE25}" type="pres">
      <dgm:prSet presAssocID="{2E90A26D-68BF-40B3-8E7D-C5B8E8197794}" presName="hierRoot2" presStyleCnt="0">
        <dgm:presLayoutVars>
          <dgm:hierBranch val="init"/>
        </dgm:presLayoutVars>
      </dgm:prSet>
      <dgm:spPr/>
    </dgm:pt>
    <dgm:pt modelId="{032914A7-CD5D-4735-92DC-3809EA0C712D}" type="pres">
      <dgm:prSet presAssocID="{2E90A26D-68BF-40B3-8E7D-C5B8E8197794}" presName="rootComposite" presStyleCnt="0"/>
      <dgm:spPr/>
    </dgm:pt>
    <dgm:pt modelId="{30B10605-FB4F-434C-9CE0-A89D3D8EC46C}" type="pres">
      <dgm:prSet presAssocID="{2E90A26D-68BF-40B3-8E7D-C5B8E8197794}" presName="rootText" presStyleLbl="node2" presStyleIdx="0" presStyleCnt="3">
        <dgm:presLayoutVars>
          <dgm:chPref val="3"/>
        </dgm:presLayoutVars>
      </dgm:prSet>
      <dgm:spPr/>
      <dgm:t>
        <a:bodyPr/>
        <a:lstStyle/>
        <a:p>
          <a:endParaRPr lang="es-CO"/>
        </a:p>
      </dgm:t>
    </dgm:pt>
    <dgm:pt modelId="{57C29FAB-9CE9-4B1E-92F2-6E72187ECB41}" type="pres">
      <dgm:prSet presAssocID="{2E90A26D-68BF-40B3-8E7D-C5B8E8197794}" presName="rootConnector" presStyleLbl="node2" presStyleIdx="0" presStyleCnt="3"/>
      <dgm:spPr/>
      <dgm:t>
        <a:bodyPr/>
        <a:lstStyle/>
        <a:p>
          <a:endParaRPr lang="es-CO"/>
        </a:p>
      </dgm:t>
    </dgm:pt>
    <dgm:pt modelId="{8DFD425A-F63F-4ED0-B8B9-92CBC7D8FD82}" type="pres">
      <dgm:prSet presAssocID="{2E90A26D-68BF-40B3-8E7D-C5B8E8197794}" presName="hierChild4" presStyleCnt="0"/>
      <dgm:spPr/>
    </dgm:pt>
    <dgm:pt modelId="{AFCB2E20-A25B-4DE7-AF8F-91F7AE583007}" type="pres">
      <dgm:prSet presAssocID="{2E90A26D-68BF-40B3-8E7D-C5B8E8197794}" presName="hierChild5" presStyleCnt="0"/>
      <dgm:spPr/>
    </dgm:pt>
    <dgm:pt modelId="{D5B197EA-BDD2-4164-AF48-2F633B47613B}" type="pres">
      <dgm:prSet presAssocID="{DEE7BCE1-1DB4-4C7E-A8FE-FBC23C78E706}" presName="Name64" presStyleLbl="parChTrans1D2" presStyleIdx="1" presStyleCnt="3"/>
      <dgm:spPr/>
      <dgm:t>
        <a:bodyPr/>
        <a:lstStyle/>
        <a:p>
          <a:endParaRPr lang="es-CO"/>
        </a:p>
      </dgm:t>
    </dgm:pt>
    <dgm:pt modelId="{A123E5CE-0CE1-4D60-9DC4-919EE419AE6D}" type="pres">
      <dgm:prSet presAssocID="{B59ABFC8-20DA-493A-BF52-CE8B0883A4E9}" presName="hierRoot2" presStyleCnt="0">
        <dgm:presLayoutVars>
          <dgm:hierBranch val="init"/>
        </dgm:presLayoutVars>
      </dgm:prSet>
      <dgm:spPr/>
    </dgm:pt>
    <dgm:pt modelId="{A24EDC10-83E8-4311-975F-75543EE22C7C}" type="pres">
      <dgm:prSet presAssocID="{B59ABFC8-20DA-493A-BF52-CE8B0883A4E9}" presName="rootComposite" presStyleCnt="0"/>
      <dgm:spPr/>
    </dgm:pt>
    <dgm:pt modelId="{95521271-1CAA-4645-8488-301264C741FD}" type="pres">
      <dgm:prSet presAssocID="{B59ABFC8-20DA-493A-BF52-CE8B0883A4E9}" presName="rootText" presStyleLbl="node2" presStyleIdx="1" presStyleCnt="3">
        <dgm:presLayoutVars>
          <dgm:chPref val="3"/>
        </dgm:presLayoutVars>
      </dgm:prSet>
      <dgm:spPr/>
      <dgm:t>
        <a:bodyPr/>
        <a:lstStyle/>
        <a:p>
          <a:endParaRPr lang="es-CO"/>
        </a:p>
      </dgm:t>
    </dgm:pt>
    <dgm:pt modelId="{06F5F381-CAE4-49F7-89E9-1B579F85FC7D}" type="pres">
      <dgm:prSet presAssocID="{B59ABFC8-20DA-493A-BF52-CE8B0883A4E9}" presName="rootConnector" presStyleLbl="node2" presStyleIdx="1" presStyleCnt="3"/>
      <dgm:spPr/>
      <dgm:t>
        <a:bodyPr/>
        <a:lstStyle/>
        <a:p>
          <a:endParaRPr lang="es-CO"/>
        </a:p>
      </dgm:t>
    </dgm:pt>
    <dgm:pt modelId="{F1C2DCB4-2E2C-45EA-B6CA-C41810403EC2}" type="pres">
      <dgm:prSet presAssocID="{B59ABFC8-20DA-493A-BF52-CE8B0883A4E9}" presName="hierChild4" presStyleCnt="0"/>
      <dgm:spPr/>
    </dgm:pt>
    <dgm:pt modelId="{B2BF7129-14EA-4562-B6D0-49445D21914F}" type="pres">
      <dgm:prSet presAssocID="{B59ABFC8-20DA-493A-BF52-CE8B0883A4E9}" presName="hierChild5" presStyleCnt="0"/>
      <dgm:spPr/>
    </dgm:pt>
    <dgm:pt modelId="{E1DE4BAD-287D-4D83-ACA1-5ADB35FE7ABC}" type="pres">
      <dgm:prSet presAssocID="{774B8255-24AB-40B1-9F9E-BEF8AE726B9D}" presName="Name64" presStyleLbl="parChTrans1D2" presStyleIdx="2" presStyleCnt="3"/>
      <dgm:spPr/>
      <dgm:t>
        <a:bodyPr/>
        <a:lstStyle/>
        <a:p>
          <a:endParaRPr lang="es-CO"/>
        </a:p>
      </dgm:t>
    </dgm:pt>
    <dgm:pt modelId="{F6264917-E488-48F2-B517-2DCC52582BBB}" type="pres">
      <dgm:prSet presAssocID="{A2107E9C-F68F-42BA-A590-A2EADC1F6DA5}" presName="hierRoot2" presStyleCnt="0">
        <dgm:presLayoutVars>
          <dgm:hierBranch val="init"/>
        </dgm:presLayoutVars>
      </dgm:prSet>
      <dgm:spPr/>
    </dgm:pt>
    <dgm:pt modelId="{B214C5E2-7908-4B35-A025-DE0D6FB186BB}" type="pres">
      <dgm:prSet presAssocID="{A2107E9C-F68F-42BA-A590-A2EADC1F6DA5}" presName="rootComposite" presStyleCnt="0"/>
      <dgm:spPr/>
    </dgm:pt>
    <dgm:pt modelId="{FD9096D0-7312-45DF-B1E2-52E15A008E45}" type="pres">
      <dgm:prSet presAssocID="{A2107E9C-F68F-42BA-A590-A2EADC1F6DA5}" presName="rootText" presStyleLbl="node2" presStyleIdx="2" presStyleCnt="3">
        <dgm:presLayoutVars>
          <dgm:chPref val="3"/>
        </dgm:presLayoutVars>
      </dgm:prSet>
      <dgm:spPr/>
      <dgm:t>
        <a:bodyPr/>
        <a:lstStyle/>
        <a:p>
          <a:endParaRPr lang="es-CO"/>
        </a:p>
      </dgm:t>
    </dgm:pt>
    <dgm:pt modelId="{C551A55E-C180-4116-AFE0-0D2E61FD67A5}" type="pres">
      <dgm:prSet presAssocID="{A2107E9C-F68F-42BA-A590-A2EADC1F6DA5}" presName="rootConnector" presStyleLbl="node2" presStyleIdx="2" presStyleCnt="3"/>
      <dgm:spPr/>
      <dgm:t>
        <a:bodyPr/>
        <a:lstStyle/>
        <a:p>
          <a:endParaRPr lang="es-CO"/>
        </a:p>
      </dgm:t>
    </dgm:pt>
    <dgm:pt modelId="{4BABAFF4-B5FC-4CE0-8C35-0D5C377EEDB7}" type="pres">
      <dgm:prSet presAssocID="{A2107E9C-F68F-42BA-A590-A2EADC1F6DA5}" presName="hierChild4" presStyleCnt="0"/>
      <dgm:spPr/>
    </dgm:pt>
    <dgm:pt modelId="{303B1A70-6E23-4505-99DF-42A5EC2FEB53}" type="pres">
      <dgm:prSet presAssocID="{A2107E9C-F68F-42BA-A590-A2EADC1F6DA5}" presName="hierChild5" presStyleCnt="0"/>
      <dgm:spPr/>
    </dgm:pt>
    <dgm:pt modelId="{4D776EF1-CD96-44FF-9455-B06D11003B85}" type="pres">
      <dgm:prSet presAssocID="{3EB363A8-853D-4FD3-9094-FEBA667D3D93}" presName="hierChild3" presStyleCnt="0"/>
      <dgm:spPr/>
    </dgm:pt>
  </dgm:ptLst>
  <dgm:cxnLst>
    <dgm:cxn modelId="{21D3D8FE-0583-4AA9-9411-DEFE4FE13B8D}" type="presOf" srcId="{2E90A26D-68BF-40B3-8E7D-C5B8E8197794}" destId="{57C29FAB-9CE9-4B1E-92F2-6E72187ECB41}" srcOrd="1" destOrd="0" presId="urn:microsoft.com/office/officeart/2009/3/layout/HorizontalOrganizationChart"/>
    <dgm:cxn modelId="{4E5174D1-058F-4F74-ADDA-55E69DCAD049}" srcId="{3EB363A8-853D-4FD3-9094-FEBA667D3D93}" destId="{B59ABFC8-20DA-493A-BF52-CE8B0883A4E9}" srcOrd="1" destOrd="0" parTransId="{DEE7BCE1-1DB4-4C7E-A8FE-FBC23C78E706}" sibTransId="{C5E7C407-7E9F-4603-937F-6AA04DA9993C}"/>
    <dgm:cxn modelId="{C385C66E-D4D2-4445-921F-344E30577F84}" type="presOf" srcId="{3EB363A8-853D-4FD3-9094-FEBA667D3D93}" destId="{2250C5A3-8A8D-480A-8B6A-54378F56110F}" srcOrd="0" destOrd="0" presId="urn:microsoft.com/office/officeart/2009/3/layout/HorizontalOrganizationChart"/>
    <dgm:cxn modelId="{32CE33D1-E392-4454-88A1-73CA960E4EB1}" type="presOf" srcId="{A2107E9C-F68F-42BA-A590-A2EADC1F6DA5}" destId="{C551A55E-C180-4116-AFE0-0D2E61FD67A5}" srcOrd="1" destOrd="0" presId="urn:microsoft.com/office/officeart/2009/3/layout/HorizontalOrganizationChart"/>
    <dgm:cxn modelId="{5BF413A0-6438-4ED3-B081-AE7E550F8729}" type="presOf" srcId="{0DEF7F8A-8206-4EA8-A0C1-3E362298CAD0}" destId="{463900AF-0EA2-4CB6-8F30-02799E1632B2}" srcOrd="0" destOrd="0" presId="urn:microsoft.com/office/officeart/2009/3/layout/HorizontalOrganizationChart"/>
    <dgm:cxn modelId="{0A05F033-0E77-431D-8F96-34DE44FD27B0}" type="presOf" srcId="{B59ABFC8-20DA-493A-BF52-CE8B0883A4E9}" destId="{95521271-1CAA-4645-8488-301264C741FD}" srcOrd="0" destOrd="0" presId="urn:microsoft.com/office/officeart/2009/3/layout/HorizontalOrganizationChart"/>
    <dgm:cxn modelId="{FE158D78-8028-4807-A22F-2CF6E6E6B311}" srcId="{3EB363A8-853D-4FD3-9094-FEBA667D3D93}" destId="{2E90A26D-68BF-40B3-8E7D-C5B8E8197794}" srcOrd="0" destOrd="0" parTransId="{0DEF7F8A-8206-4EA8-A0C1-3E362298CAD0}" sibTransId="{E4533D53-47E2-4372-8AFC-4947234E24DC}"/>
    <dgm:cxn modelId="{C39ABF4A-A40A-4172-8673-A15A6DB1CB75}" srcId="{3EB363A8-853D-4FD3-9094-FEBA667D3D93}" destId="{A2107E9C-F68F-42BA-A590-A2EADC1F6DA5}" srcOrd="2" destOrd="0" parTransId="{774B8255-24AB-40B1-9F9E-BEF8AE726B9D}" sibTransId="{FCBB4477-79F8-4228-87AB-FB3E3B521C75}"/>
    <dgm:cxn modelId="{0D6FD24D-05CC-45AD-A7FE-DCB5BA8E3088}" srcId="{8DF34F8D-CDC9-4737-9864-739C30C75EEA}" destId="{3EB363A8-853D-4FD3-9094-FEBA667D3D93}" srcOrd="0" destOrd="0" parTransId="{0D3DF22B-78D4-4EEF-AB29-1F5B34AC94ED}" sibTransId="{206C36D4-C62F-40B2-8EB6-1E3AF783B839}"/>
    <dgm:cxn modelId="{E47BAA5E-D328-40C4-B212-734BAACF502A}" type="presOf" srcId="{2E90A26D-68BF-40B3-8E7D-C5B8E8197794}" destId="{30B10605-FB4F-434C-9CE0-A89D3D8EC46C}" srcOrd="0" destOrd="0" presId="urn:microsoft.com/office/officeart/2009/3/layout/HorizontalOrganizationChart"/>
    <dgm:cxn modelId="{BF83F1E8-E72A-48A9-85B9-88E29ADB0A7E}" type="presOf" srcId="{774B8255-24AB-40B1-9F9E-BEF8AE726B9D}" destId="{E1DE4BAD-287D-4D83-ACA1-5ADB35FE7ABC}" srcOrd="0" destOrd="0" presId="urn:microsoft.com/office/officeart/2009/3/layout/HorizontalOrganizationChart"/>
    <dgm:cxn modelId="{FBA4E81C-4A6F-48A6-85EA-BE920124C73B}" type="presOf" srcId="{DEE7BCE1-1DB4-4C7E-A8FE-FBC23C78E706}" destId="{D5B197EA-BDD2-4164-AF48-2F633B47613B}" srcOrd="0" destOrd="0" presId="urn:microsoft.com/office/officeart/2009/3/layout/HorizontalOrganizationChart"/>
    <dgm:cxn modelId="{F994463A-99F2-48BB-89CB-F0B16A3432F1}" type="presOf" srcId="{A2107E9C-F68F-42BA-A590-A2EADC1F6DA5}" destId="{FD9096D0-7312-45DF-B1E2-52E15A008E45}" srcOrd="0" destOrd="0" presId="urn:microsoft.com/office/officeart/2009/3/layout/HorizontalOrganizationChart"/>
    <dgm:cxn modelId="{6C264B74-0E93-4D08-AA3F-85150370A045}" type="presOf" srcId="{8DF34F8D-CDC9-4737-9864-739C30C75EEA}" destId="{AA20B1A1-3E25-4464-BEBE-49A9E858EFDC}" srcOrd="0" destOrd="0" presId="urn:microsoft.com/office/officeart/2009/3/layout/HorizontalOrganizationChart"/>
    <dgm:cxn modelId="{8E5BA670-D775-4C44-A014-007E98352630}" type="presOf" srcId="{B59ABFC8-20DA-493A-BF52-CE8B0883A4E9}" destId="{06F5F381-CAE4-49F7-89E9-1B579F85FC7D}" srcOrd="1" destOrd="0" presId="urn:microsoft.com/office/officeart/2009/3/layout/HorizontalOrganizationChart"/>
    <dgm:cxn modelId="{932839BF-B11C-4C89-AFDA-1F6DA3DA4C2A}" type="presOf" srcId="{3EB363A8-853D-4FD3-9094-FEBA667D3D93}" destId="{6613087D-067A-43F0-BEF5-D2DB508DC808}" srcOrd="1" destOrd="0" presId="urn:microsoft.com/office/officeart/2009/3/layout/HorizontalOrganizationChart"/>
    <dgm:cxn modelId="{2D8AC171-6204-4503-94FB-08F85EEEB92E}" type="presParOf" srcId="{AA20B1A1-3E25-4464-BEBE-49A9E858EFDC}" destId="{FAB15A0F-7FF7-4A80-8C5A-678F69D97F12}" srcOrd="0" destOrd="0" presId="urn:microsoft.com/office/officeart/2009/3/layout/HorizontalOrganizationChart"/>
    <dgm:cxn modelId="{A0E523DB-FB9B-4F43-8D0B-5BFCF9EDF04C}" type="presParOf" srcId="{FAB15A0F-7FF7-4A80-8C5A-678F69D97F12}" destId="{1319D2BA-916C-479A-B0ED-408D97E4F4C7}" srcOrd="0" destOrd="0" presId="urn:microsoft.com/office/officeart/2009/3/layout/HorizontalOrganizationChart"/>
    <dgm:cxn modelId="{CA83232D-8441-40C5-B5AD-9D4B637AD446}" type="presParOf" srcId="{1319D2BA-916C-479A-B0ED-408D97E4F4C7}" destId="{2250C5A3-8A8D-480A-8B6A-54378F56110F}" srcOrd="0" destOrd="0" presId="urn:microsoft.com/office/officeart/2009/3/layout/HorizontalOrganizationChart"/>
    <dgm:cxn modelId="{5CB8F62C-AEE5-4798-86DB-6C71DBA79D91}" type="presParOf" srcId="{1319D2BA-916C-479A-B0ED-408D97E4F4C7}" destId="{6613087D-067A-43F0-BEF5-D2DB508DC808}" srcOrd="1" destOrd="0" presId="urn:microsoft.com/office/officeart/2009/3/layout/HorizontalOrganizationChart"/>
    <dgm:cxn modelId="{BE228AB6-CEB4-4B26-8739-F0C5376A4E65}" type="presParOf" srcId="{FAB15A0F-7FF7-4A80-8C5A-678F69D97F12}" destId="{8D958295-C660-4466-997C-AEBE4AD4D2B1}" srcOrd="1" destOrd="0" presId="urn:microsoft.com/office/officeart/2009/3/layout/HorizontalOrganizationChart"/>
    <dgm:cxn modelId="{89C77375-6472-4553-B1BD-CFBC5B915C37}" type="presParOf" srcId="{8D958295-C660-4466-997C-AEBE4AD4D2B1}" destId="{463900AF-0EA2-4CB6-8F30-02799E1632B2}" srcOrd="0" destOrd="0" presId="urn:microsoft.com/office/officeart/2009/3/layout/HorizontalOrganizationChart"/>
    <dgm:cxn modelId="{82DEDF8A-6BB6-4F2B-9871-F64F2FF58FDA}" type="presParOf" srcId="{8D958295-C660-4466-997C-AEBE4AD4D2B1}" destId="{7B3D712D-2CEC-4997-8213-97F58443DE25}" srcOrd="1" destOrd="0" presId="urn:microsoft.com/office/officeart/2009/3/layout/HorizontalOrganizationChart"/>
    <dgm:cxn modelId="{E8CFA0B6-0971-4313-9400-F408FBB5F00C}" type="presParOf" srcId="{7B3D712D-2CEC-4997-8213-97F58443DE25}" destId="{032914A7-CD5D-4735-92DC-3809EA0C712D}" srcOrd="0" destOrd="0" presId="urn:microsoft.com/office/officeart/2009/3/layout/HorizontalOrganizationChart"/>
    <dgm:cxn modelId="{E2EBD74B-FEAF-432B-8F8B-3C237D313388}" type="presParOf" srcId="{032914A7-CD5D-4735-92DC-3809EA0C712D}" destId="{30B10605-FB4F-434C-9CE0-A89D3D8EC46C}" srcOrd="0" destOrd="0" presId="urn:microsoft.com/office/officeart/2009/3/layout/HorizontalOrganizationChart"/>
    <dgm:cxn modelId="{ABB33226-50CD-4B48-9A77-3435CF6F0AAA}" type="presParOf" srcId="{032914A7-CD5D-4735-92DC-3809EA0C712D}" destId="{57C29FAB-9CE9-4B1E-92F2-6E72187ECB41}" srcOrd="1" destOrd="0" presId="urn:microsoft.com/office/officeart/2009/3/layout/HorizontalOrganizationChart"/>
    <dgm:cxn modelId="{F1612857-B717-4AF6-B643-7DDED17131C9}" type="presParOf" srcId="{7B3D712D-2CEC-4997-8213-97F58443DE25}" destId="{8DFD425A-F63F-4ED0-B8B9-92CBC7D8FD82}" srcOrd="1" destOrd="0" presId="urn:microsoft.com/office/officeart/2009/3/layout/HorizontalOrganizationChart"/>
    <dgm:cxn modelId="{047072FE-7B43-401B-B4E2-A741BC8C7802}" type="presParOf" srcId="{7B3D712D-2CEC-4997-8213-97F58443DE25}" destId="{AFCB2E20-A25B-4DE7-AF8F-91F7AE583007}" srcOrd="2" destOrd="0" presId="urn:microsoft.com/office/officeart/2009/3/layout/HorizontalOrganizationChart"/>
    <dgm:cxn modelId="{91D95AB2-FD7C-4B8D-B4CA-81500CF4729E}" type="presParOf" srcId="{8D958295-C660-4466-997C-AEBE4AD4D2B1}" destId="{D5B197EA-BDD2-4164-AF48-2F633B47613B}" srcOrd="2" destOrd="0" presId="urn:microsoft.com/office/officeart/2009/3/layout/HorizontalOrganizationChart"/>
    <dgm:cxn modelId="{5F23A6A7-DAC9-44A3-B0F7-8EC31338110F}" type="presParOf" srcId="{8D958295-C660-4466-997C-AEBE4AD4D2B1}" destId="{A123E5CE-0CE1-4D60-9DC4-919EE419AE6D}" srcOrd="3" destOrd="0" presId="urn:microsoft.com/office/officeart/2009/3/layout/HorizontalOrganizationChart"/>
    <dgm:cxn modelId="{1E5524DE-8A87-4F42-AA1E-60C3A950B20F}" type="presParOf" srcId="{A123E5CE-0CE1-4D60-9DC4-919EE419AE6D}" destId="{A24EDC10-83E8-4311-975F-75543EE22C7C}" srcOrd="0" destOrd="0" presId="urn:microsoft.com/office/officeart/2009/3/layout/HorizontalOrganizationChart"/>
    <dgm:cxn modelId="{5DD09B4E-7A60-4A5E-BA51-D23AD5ABCA3A}" type="presParOf" srcId="{A24EDC10-83E8-4311-975F-75543EE22C7C}" destId="{95521271-1CAA-4645-8488-301264C741FD}" srcOrd="0" destOrd="0" presId="urn:microsoft.com/office/officeart/2009/3/layout/HorizontalOrganizationChart"/>
    <dgm:cxn modelId="{E762DB56-ED60-4BE7-B886-4894D8671958}" type="presParOf" srcId="{A24EDC10-83E8-4311-975F-75543EE22C7C}" destId="{06F5F381-CAE4-49F7-89E9-1B579F85FC7D}" srcOrd="1" destOrd="0" presId="urn:microsoft.com/office/officeart/2009/3/layout/HorizontalOrganizationChart"/>
    <dgm:cxn modelId="{9C9D64BD-70B3-4ABC-AD24-C04408C16599}" type="presParOf" srcId="{A123E5CE-0CE1-4D60-9DC4-919EE419AE6D}" destId="{F1C2DCB4-2E2C-45EA-B6CA-C41810403EC2}" srcOrd="1" destOrd="0" presId="urn:microsoft.com/office/officeart/2009/3/layout/HorizontalOrganizationChart"/>
    <dgm:cxn modelId="{7A2BC4F8-4D95-417C-A5B8-030671605A9F}" type="presParOf" srcId="{A123E5CE-0CE1-4D60-9DC4-919EE419AE6D}" destId="{B2BF7129-14EA-4562-B6D0-49445D21914F}" srcOrd="2" destOrd="0" presId="urn:microsoft.com/office/officeart/2009/3/layout/HorizontalOrganizationChart"/>
    <dgm:cxn modelId="{733FA26C-8D71-43E5-BD51-BA3A37354AF0}" type="presParOf" srcId="{8D958295-C660-4466-997C-AEBE4AD4D2B1}" destId="{E1DE4BAD-287D-4D83-ACA1-5ADB35FE7ABC}" srcOrd="4" destOrd="0" presId="urn:microsoft.com/office/officeart/2009/3/layout/HorizontalOrganizationChart"/>
    <dgm:cxn modelId="{8F49D7E6-67E3-4A87-852A-1FCB680C64DF}" type="presParOf" srcId="{8D958295-C660-4466-997C-AEBE4AD4D2B1}" destId="{F6264917-E488-48F2-B517-2DCC52582BBB}" srcOrd="5" destOrd="0" presId="urn:microsoft.com/office/officeart/2009/3/layout/HorizontalOrganizationChart"/>
    <dgm:cxn modelId="{CDD23D0C-4776-46A2-850D-39B9A64D71B3}" type="presParOf" srcId="{F6264917-E488-48F2-B517-2DCC52582BBB}" destId="{B214C5E2-7908-4B35-A025-DE0D6FB186BB}" srcOrd="0" destOrd="0" presId="urn:microsoft.com/office/officeart/2009/3/layout/HorizontalOrganizationChart"/>
    <dgm:cxn modelId="{7B74D4A0-2FF0-4059-8CC7-89616B88604D}" type="presParOf" srcId="{B214C5E2-7908-4B35-A025-DE0D6FB186BB}" destId="{FD9096D0-7312-45DF-B1E2-52E15A008E45}" srcOrd="0" destOrd="0" presId="urn:microsoft.com/office/officeart/2009/3/layout/HorizontalOrganizationChart"/>
    <dgm:cxn modelId="{7E499B8C-580D-4B05-872F-906232CD3578}" type="presParOf" srcId="{B214C5E2-7908-4B35-A025-DE0D6FB186BB}" destId="{C551A55E-C180-4116-AFE0-0D2E61FD67A5}" srcOrd="1" destOrd="0" presId="urn:microsoft.com/office/officeart/2009/3/layout/HorizontalOrganizationChart"/>
    <dgm:cxn modelId="{6504FB1D-2816-4165-8CC9-F1118ED91B93}" type="presParOf" srcId="{F6264917-E488-48F2-B517-2DCC52582BBB}" destId="{4BABAFF4-B5FC-4CE0-8C35-0D5C377EEDB7}" srcOrd="1" destOrd="0" presId="urn:microsoft.com/office/officeart/2009/3/layout/HorizontalOrganizationChart"/>
    <dgm:cxn modelId="{114DDD07-0355-4948-A7D6-DA8930BACACC}" type="presParOf" srcId="{F6264917-E488-48F2-B517-2DCC52582BBB}" destId="{303B1A70-6E23-4505-99DF-42A5EC2FEB53}" srcOrd="2" destOrd="0" presId="urn:microsoft.com/office/officeart/2009/3/layout/HorizontalOrganizationChart"/>
    <dgm:cxn modelId="{BFEA8679-8283-44CE-9895-99D36EADF4D5}" type="presParOf" srcId="{FAB15A0F-7FF7-4A80-8C5A-678F69D97F12}" destId="{4D776EF1-CD96-44FF-9455-B06D11003B85}" srcOrd="2" destOrd="0" presId="urn:microsoft.com/office/officeart/2009/3/layout/HorizontalOrganization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7645DEE-78CF-45CC-8005-ABA8A132F718}" type="doc">
      <dgm:prSet loTypeId="urn:microsoft.com/office/officeart/2005/8/layout/hierarchy3" loCatId="relationship" qsTypeId="urn:microsoft.com/office/officeart/2005/8/quickstyle/simple5" qsCatId="simple" csTypeId="urn:microsoft.com/office/officeart/2005/8/colors/colorful2" csCatId="colorful" phldr="1"/>
      <dgm:spPr/>
      <dgm:t>
        <a:bodyPr/>
        <a:lstStyle/>
        <a:p>
          <a:endParaRPr lang="es-CO"/>
        </a:p>
      </dgm:t>
    </dgm:pt>
    <dgm:pt modelId="{44467007-76A2-456A-B509-773F3EAEE11E}">
      <dgm:prSet phldrT="[Texto]"/>
      <dgm:spPr/>
      <dgm:t>
        <a:bodyPr/>
        <a:lstStyle/>
        <a:p>
          <a:r>
            <a:rPr lang="es-CO" dirty="0" smtClean="0"/>
            <a:t>UC</a:t>
          </a:r>
          <a:endParaRPr lang="es-CO" dirty="0"/>
        </a:p>
      </dgm:t>
    </dgm:pt>
    <dgm:pt modelId="{D536FDAF-FC5A-4B02-AC88-20072258EC27}" type="parTrans" cxnId="{4D91A092-C540-4149-B932-BCAB8A8F059C}">
      <dgm:prSet/>
      <dgm:spPr/>
      <dgm:t>
        <a:bodyPr/>
        <a:lstStyle/>
        <a:p>
          <a:endParaRPr lang="es-CO"/>
        </a:p>
      </dgm:t>
    </dgm:pt>
    <dgm:pt modelId="{6A6E7A9B-6355-4E0D-A146-BBF60EF4C997}" type="sibTrans" cxnId="{4D91A092-C540-4149-B932-BCAB8A8F059C}">
      <dgm:prSet/>
      <dgm:spPr/>
      <dgm:t>
        <a:bodyPr/>
        <a:lstStyle/>
        <a:p>
          <a:endParaRPr lang="es-CO"/>
        </a:p>
      </dgm:t>
    </dgm:pt>
    <dgm:pt modelId="{2B208248-98D3-4C7A-BD2F-FDDA23DE15D7}">
      <dgm:prSet phldrT="[Texto]"/>
      <dgm:spPr/>
      <dgm:t>
        <a:bodyPr/>
        <a:lstStyle/>
        <a:p>
          <a:r>
            <a:rPr lang="es-CO" dirty="0" smtClean="0"/>
            <a:t>Signos y síntomas inespecíficos (40%)</a:t>
          </a:r>
          <a:endParaRPr lang="es-CO" dirty="0"/>
        </a:p>
      </dgm:t>
    </dgm:pt>
    <dgm:pt modelId="{D4F91F59-E8DD-4377-90C7-33F8E363F690}" type="parTrans" cxnId="{39905CBD-1615-4E22-96F9-7E0D44C12EB2}">
      <dgm:prSet/>
      <dgm:spPr/>
      <dgm:t>
        <a:bodyPr/>
        <a:lstStyle/>
        <a:p>
          <a:endParaRPr lang="es-CO"/>
        </a:p>
      </dgm:t>
    </dgm:pt>
    <dgm:pt modelId="{BF1486B2-7BE2-42D1-A9A4-015C6BD79606}" type="sibTrans" cxnId="{39905CBD-1615-4E22-96F9-7E0D44C12EB2}">
      <dgm:prSet/>
      <dgm:spPr/>
      <dgm:t>
        <a:bodyPr/>
        <a:lstStyle/>
        <a:p>
          <a:endParaRPr lang="es-CO"/>
        </a:p>
      </dgm:t>
    </dgm:pt>
    <dgm:pt modelId="{5799F1C3-4EB8-4EDD-A430-7A323526D8A9}">
      <dgm:prSet phldrT="[Texto]"/>
      <dgm:spPr/>
      <dgm:t>
        <a:bodyPr/>
        <a:lstStyle/>
        <a:p>
          <a:r>
            <a:rPr lang="es-CO" dirty="0" smtClean="0"/>
            <a:t>Perdida de peso (11%)</a:t>
          </a:r>
          <a:endParaRPr lang="es-CO" dirty="0"/>
        </a:p>
      </dgm:t>
    </dgm:pt>
    <dgm:pt modelId="{C9B78FC3-10A7-45CE-9FB9-4AC88A6F06AF}" type="parTrans" cxnId="{922E8784-3EE0-4C43-8A72-61BA396C94A2}">
      <dgm:prSet/>
      <dgm:spPr/>
      <dgm:t>
        <a:bodyPr/>
        <a:lstStyle/>
        <a:p>
          <a:endParaRPr lang="es-CO"/>
        </a:p>
      </dgm:t>
    </dgm:pt>
    <dgm:pt modelId="{B2705174-FB2B-48E9-9FCB-22A54CF0D545}" type="sibTrans" cxnId="{922E8784-3EE0-4C43-8A72-61BA396C94A2}">
      <dgm:prSet/>
      <dgm:spPr/>
      <dgm:t>
        <a:bodyPr/>
        <a:lstStyle/>
        <a:p>
          <a:endParaRPr lang="es-CO"/>
        </a:p>
      </dgm:t>
    </dgm:pt>
    <dgm:pt modelId="{AA1EA863-AFDA-4D16-9BDE-39BEE0BBC77A}">
      <dgm:prSet phldrT="[Texto]"/>
      <dgm:spPr/>
      <dgm:t>
        <a:bodyPr/>
        <a:lstStyle/>
        <a:p>
          <a:r>
            <a:rPr lang="es-CO" dirty="0" smtClean="0"/>
            <a:t>MC</a:t>
          </a:r>
          <a:endParaRPr lang="es-CO" dirty="0"/>
        </a:p>
      </dgm:t>
    </dgm:pt>
    <dgm:pt modelId="{7F01FA0E-5788-4EAC-AA24-F241A67278C7}" type="parTrans" cxnId="{616A6742-3936-4639-B9CB-81F997011F45}">
      <dgm:prSet/>
      <dgm:spPr/>
      <dgm:t>
        <a:bodyPr/>
        <a:lstStyle/>
        <a:p>
          <a:endParaRPr lang="es-CO"/>
        </a:p>
      </dgm:t>
    </dgm:pt>
    <dgm:pt modelId="{70D1DB0A-CB63-4E1B-974A-93B13A0F1F9A}" type="sibTrans" cxnId="{616A6742-3936-4639-B9CB-81F997011F45}">
      <dgm:prSet/>
      <dgm:spPr/>
      <dgm:t>
        <a:bodyPr/>
        <a:lstStyle/>
        <a:p>
          <a:endParaRPr lang="es-CO"/>
        </a:p>
      </dgm:t>
    </dgm:pt>
    <dgm:pt modelId="{0F948F90-A50A-4398-AD7E-BB382E8599C8}">
      <dgm:prSet phldrT="[Texto]"/>
      <dgm:spPr/>
      <dgm:t>
        <a:bodyPr/>
        <a:lstStyle/>
        <a:p>
          <a:r>
            <a:rPr lang="es-CO" dirty="0" smtClean="0"/>
            <a:t>Siempre sintomática</a:t>
          </a:r>
          <a:endParaRPr lang="es-CO" dirty="0"/>
        </a:p>
      </dgm:t>
    </dgm:pt>
    <dgm:pt modelId="{200BECAD-68C5-4E87-8180-A2154868365A}" type="parTrans" cxnId="{73775FCE-1F96-4FFC-BECF-B6EA8E9D7C25}">
      <dgm:prSet/>
      <dgm:spPr/>
      <dgm:t>
        <a:bodyPr/>
        <a:lstStyle/>
        <a:p>
          <a:endParaRPr lang="es-CO"/>
        </a:p>
      </dgm:t>
    </dgm:pt>
    <dgm:pt modelId="{558E6807-9569-47D4-A7B5-907F24862008}" type="sibTrans" cxnId="{73775FCE-1F96-4FFC-BECF-B6EA8E9D7C25}">
      <dgm:prSet/>
      <dgm:spPr/>
      <dgm:t>
        <a:bodyPr/>
        <a:lstStyle/>
        <a:p>
          <a:endParaRPr lang="es-CO"/>
        </a:p>
      </dgm:t>
    </dgm:pt>
    <dgm:pt modelId="{C0F1DB36-841D-4764-9CBF-3380FB72ECE8}">
      <dgm:prSet phldrT="[Texto]"/>
      <dgm:spPr/>
      <dgm:t>
        <a:bodyPr/>
        <a:lstStyle/>
        <a:p>
          <a:r>
            <a:rPr lang="es-CO" dirty="0" smtClean="0"/>
            <a:t>Perdida de peso (69%)</a:t>
          </a:r>
          <a:endParaRPr lang="es-CO" dirty="0"/>
        </a:p>
      </dgm:t>
    </dgm:pt>
    <dgm:pt modelId="{E54FE046-0DAA-46EC-8E02-35BD4172C350}" type="parTrans" cxnId="{1B3C3387-31B4-46E9-A5E1-135C84E848B0}">
      <dgm:prSet/>
      <dgm:spPr/>
      <dgm:t>
        <a:bodyPr/>
        <a:lstStyle/>
        <a:p>
          <a:endParaRPr lang="es-CO"/>
        </a:p>
      </dgm:t>
    </dgm:pt>
    <dgm:pt modelId="{62EABB40-951F-4331-94D7-1CFB8FEFD9E0}" type="sibTrans" cxnId="{1B3C3387-31B4-46E9-A5E1-135C84E848B0}">
      <dgm:prSet/>
      <dgm:spPr/>
      <dgm:t>
        <a:bodyPr/>
        <a:lstStyle/>
        <a:p>
          <a:endParaRPr lang="es-CO"/>
        </a:p>
      </dgm:t>
    </dgm:pt>
    <dgm:pt modelId="{FC1EAC87-E4CD-4E8A-92A4-0324DAF5334C}">
      <dgm:prSet phldrT="[Texto]"/>
      <dgm:spPr/>
      <dgm:t>
        <a:bodyPr/>
        <a:lstStyle/>
        <a:p>
          <a:r>
            <a:rPr lang="es-CO" dirty="0" smtClean="0"/>
            <a:t>Astenia (20%)</a:t>
          </a:r>
          <a:endParaRPr lang="es-CO" dirty="0"/>
        </a:p>
      </dgm:t>
    </dgm:pt>
    <dgm:pt modelId="{4E2993EC-8A90-4F46-8F3C-0D9662A5499D}" type="parTrans" cxnId="{EEA61081-F50E-4048-8A14-613320AF088E}">
      <dgm:prSet/>
      <dgm:spPr/>
      <dgm:t>
        <a:bodyPr/>
        <a:lstStyle/>
        <a:p>
          <a:endParaRPr lang="es-CO"/>
        </a:p>
      </dgm:t>
    </dgm:pt>
    <dgm:pt modelId="{03BBA8BC-96B0-422A-821C-72AFB53414DD}" type="sibTrans" cxnId="{EEA61081-F50E-4048-8A14-613320AF088E}">
      <dgm:prSet/>
      <dgm:spPr/>
      <dgm:t>
        <a:bodyPr/>
        <a:lstStyle/>
        <a:p>
          <a:endParaRPr lang="es-CO"/>
        </a:p>
      </dgm:t>
    </dgm:pt>
    <dgm:pt modelId="{CDDCDD10-9A3A-4280-B739-F3B9F5573BE2}">
      <dgm:prSet phldrT="[Texto]"/>
      <dgm:spPr/>
      <dgm:t>
        <a:bodyPr/>
        <a:lstStyle/>
        <a:p>
          <a:r>
            <a:rPr lang="es-CO" dirty="0" smtClean="0"/>
            <a:t>Fiebre (20%)</a:t>
          </a:r>
          <a:endParaRPr lang="es-CO" dirty="0"/>
        </a:p>
      </dgm:t>
    </dgm:pt>
    <dgm:pt modelId="{741634B4-7DC9-46DA-81F2-E1F481C6E6EA}" type="parTrans" cxnId="{C5F537A2-3BBB-48A4-B779-DB00F99CD96F}">
      <dgm:prSet/>
      <dgm:spPr/>
      <dgm:t>
        <a:bodyPr/>
        <a:lstStyle/>
        <a:p>
          <a:endParaRPr lang="es-CO"/>
        </a:p>
      </dgm:t>
    </dgm:pt>
    <dgm:pt modelId="{E441E9EE-095B-457A-A37F-7F1C1615C803}" type="sibTrans" cxnId="{C5F537A2-3BBB-48A4-B779-DB00F99CD96F}">
      <dgm:prSet/>
      <dgm:spPr/>
      <dgm:t>
        <a:bodyPr/>
        <a:lstStyle/>
        <a:p>
          <a:endParaRPr lang="es-CO"/>
        </a:p>
      </dgm:t>
    </dgm:pt>
    <dgm:pt modelId="{9D3E8931-FE41-406C-8061-8FAAC5D6E433}">
      <dgm:prSet phldrT="[Texto]"/>
      <dgm:spPr/>
      <dgm:t>
        <a:bodyPr/>
        <a:lstStyle/>
        <a:p>
          <a:r>
            <a:rPr lang="es-CO" dirty="0" smtClean="0"/>
            <a:t>Fiebre (67%)</a:t>
          </a:r>
          <a:endParaRPr lang="es-CO" dirty="0"/>
        </a:p>
      </dgm:t>
    </dgm:pt>
    <dgm:pt modelId="{6EAB0458-F3B8-4B50-BA37-57E57214BCEA}" type="parTrans" cxnId="{A55CCC10-1F09-4BDE-8846-CCD359318105}">
      <dgm:prSet/>
      <dgm:spPr/>
      <dgm:t>
        <a:bodyPr/>
        <a:lstStyle/>
        <a:p>
          <a:endParaRPr lang="es-CO"/>
        </a:p>
      </dgm:t>
    </dgm:pt>
    <dgm:pt modelId="{3EA24C19-B350-46D1-8DD8-1A43688733AB}" type="sibTrans" cxnId="{A55CCC10-1F09-4BDE-8846-CCD359318105}">
      <dgm:prSet/>
      <dgm:spPr/>
      <dgm:t>
        <a:bodyPr/>
        <a:lstStyle/>
        <a:p>
          <a:endParaRPr lang="es-CO"/>
        </a:p>
      </dgm:t>
    </dgm:pt>
    <dgm:pt modelId="{C9FBE030-F4AF-4956-8CA4-C64F05A01E17}">
      <dgm:prSet phldrT="[Texto]"/>
      <dgm:spPr/>
      <dgm:t>
        <a:bodyPr/>
        <a:lstStyle/>
        <a:p>
          <a:r>
            <a:rPr lang="es-CO" dirty="0" smtClean="0"/>
            <a:t/>
          </a:r>
          <a:br>
            <a:rPr lang="es-CO" dirty="0" smtClean="0"/>
          </a:br>
          <a:r>
            <a:rPr lang="es-CO" dirty="0" smtClean="0"/>
            <a:t>Lifadenopatia periférica (81%)</a:t>
          </a:r>
          <a:endParaRPr lang="es-CO" dirty="0"/>
        </a:p>
      </dgm:t>
    </dgm:pt>
    <dgm:pt modelId="{6AD5D3DA-0449-4FBC-8F50-52F14953F746}" type="parTrans" cxnId="{DE155643-C6C1-45B5-BDE4-2FF015F3E4ED}">
      <dgm:prSet/>
      <dgm:spPr/>
      <dgm:t>
        <a:bodyPr/>
        <a:lstStyle/>
        <a:p>
          <a:endParaRPr lang="es-CO"/>
        </a:p>
      </dgm:t>
    </dgm:pt>
    <dgm:pt modelId="{56828BF1-9328-4277-9CC7-2968EC06B3B2}" type="sibTrans" cxnId="{DE155643-C6C1-45B5-BDE4-2FF015F3E4ED}">
      <dgm:prSet/>
      <dgm:spPr/>
      <dgm:t>
        <a:bodyPr/>
        <a:lstStyle/>
        <a:p>
          <a:endParaRPr lang="es-CO"/>
        </a:p>
      </dgm:t>
    </dgm:pt>
    <dgm:pt modelId="{0E896AE6-E860-4E22-9354-CCEC793DB20A}">
      <dgm:prSet phldrT="[Texto]"/>
      <dgm:spPr/>
      <dgm:t>
        <a:bodyPr/>
        <a:lstStyle/>
        <a:p>
          <a:r>
            <a:rPr lang="es-CO" dirty="0" smtClean="0"/>
            <a:t/>
          </a:r>
          <a:br>
            <a:rPr lang="es-CO" dirty="0" smtClean="0"/>
          </a:br>
          <a:r>
            <a:rPr lang="es-CO" dirty="0" smtClean="0"/>
            <a:t>Hepatomegalia y/o esplenomegalia (75%)</a:t>
          </a:r>
          <a:endParaRPr lang="es-CO" dirty="0"/>
        </a:p>
      </dgm:t>
    </dgm:pt>
    <dgm:pt modelId="{FEEAF427-5C9E-44BA-AAE8-59AB0BEAECC0}" type="parTrans" cxnId="{905EB1F3-2BC6-4B93-B199-48E55210CE76}">
      <dgm:prSet/>
      <dgm:spPr/>
      <dgm:t>
        <a:bodyPr/>
        <a:lstStyle/>
        <a:p>
          <a:endParaRPr lang="es-CO"/>
        </a:p>
      </dgm:t>
    </dgm:pt>
    <dgm:pt modelId="{55F567F2-FD47-4840-8433-D4540D7B9CA2}" type="sibTrans" cxnId="{905EB1F3-2BC6-4B93-B199-48E55210CE76}">
      <dgm:prSet/>
      <dgm:spPr/>
      <dgm:t>
        <a:bodyPr/>
        <a:lstStyle/>
        <a:p>
          <a:endParaRPr lang="es-CO"/>
        </a:p>
      </dgm:t>
    </dgm:pt>
    <dgm:pt modelId="{6518F69C-84F3-4E2E-B442-502B6D8F6059}">
      <dgm:prSet phldrT="[Texto]"/>
      <dgm:spPr/>
      <dgm:t>
        <a:bodyPr/>
        <a:lstStyle/>
        <a:p>
          <a:r>
            <a:rPr lang="es-CO" dirty="0" smtClean="0"/>
            <a:t/>
          </a:r>
          <a:br>
            <a:rPr lang="es-CO" dirty="0" smtClean="0"/>
          </a:br>
          <a:r>
            <a:rPr lang="es-CO" dirty="0" smtClean="0"/>
            <a:t>Síndrome de POEMS y cambios en la piel (23%)</a:t>
          </a:r>
          <a:endParaRPr lang="es-CO" dirty="0"/>
        </a:p>
      </dgm:t>
    </dgm:pt>
    <dgm:pt modelId="{EAF764E2-F13B-4D74-BE9B-5B994027DDEC}" type="parTrans" cxnId="{24227459-DC8E-404C-817C-7A1D2E94289F}">
      <dgm:prSet/>
      <dgm:spPr/>
      <dgm:t>
        <a:bodyPr/>
        <a:lstStyle/>
        <a:p>
          <a:endParaRPr lang="es-CO"/>
        </a:p>
      </dgm:t>
    </dgm:pt>
    <dgm:pt modelId="{AF738789-2569-4735-B87A-5234EF2FEFA2}" type="sibTrans" cxnId="{24227459-DC8E-404C-817C-7A1D2E94289F}">
      <dgm:prSet/>
      <dgm:spPr/>
      <dgm:t>
        <a:bodyPr/>
        <a:lstStyle/>
        <a:p>
          <a:endParaRPr lang="es-CO"/>
        </a:p>
      </dgm:t>
    </dgm:pt>
    <dgm:pt modelId="{DD2ED40D-BA50-48F5-8AFC-5374FBCE216A}" type="pres">
      <dgm:prSet presAssocID="{E7645DEE-78CF-45CC-8005-ABA8A132F718}" presName="diagram" presStyleCnt="0">
        <dgm:presLayoutVars>
          <dgm:chPref val="1"/>
          <dgm:dir/>
          <dgm:animOne val="branch"/>
          <dgm:animLvl val="lvl"/>
          <dgm:resizeHandles/>
        </dgm:presLayoutVars>
      </dgm:prSet>
      <dgm:spPr/>
      <dgm:t>
        <a:bodyPr/>
        <a:lstStyle/>
        <a:p>
          <a:endParaRPr lang="es-CO"/>
        </a:p>
      </dgm:t>
    </dgm:pt>
    <dgm:pt modelId="{09D45B3A-EAA0-493D-B51D-CF752A7D0819}" type="pres">
      <dgm:prSet presAssocID="{44467007-76A2-456A-B509-773F3EAEE11E}" presName="root" presStyleCnt="0"/>
      <dgm:spPr/>
    </dgm:pt>
    <dgm:pt modelId="{2435EE8B-3FC1-497A-B7A8-874DF23D942A}" type="pres">
      <dgm:prSet presAssocID="{44467007-76A2-456A-B509-773F3EAEE11E}" presName="rootComposite" presStyleCnt="0"/>
      <dgm:spPr/>
    </dgm:pt>
    <dgm:pt modelId="{F00913EF-BB0D-4E75-9C84-070DC3B1C2A5}" type="pres">
      <dgm:prSet presAssocID="{44467007-76A2-456A-B509-773F3EAEE11E}" presName="rootText" presStyleLbl="node1" presStyleIdx="0" presStyleCnt="2"/>
      <dgm:spPr/>
      <dgm:t>
        <a:bodyPr/>
        <a:lstStyle/>
        <a:p>
          <a:endParaRPr lang="es-CO"/>
        </a:p>
      </dgm:t>
    </dgm:pt>
    <dgm:pt modelId="{A3994EA5-0718-467D-A0B9-872B6695FB9F}" type="pres">
      <dgm:prSet presAssocID="{44467007-76A2-456A-B509-773F3EAEE11E}" presName="rootConnector" presStyleLbl="node1" presStyleIdx="0" presStyleCnt="2"/>
      <dgm:spPr/>
      <dgm:t>
        <a:bodyPr/>
        <a:lstStyle/>
        <a:p>
          <a:endParaRPr lang="es-CO"/>
        </a:p>
      </dgm:t>
    </dgm:pt>
    <dgm:pt modelId="{13662CE9-6A4A-4AE7-9321-F20DB75ADDB4}" type="pres">
      <dgm:prSet presAssocID="{44467007-76A2-456A-B509-773F3EAEE11E}" presName="childShape" presStyleCnt="0"/>
      <dgm:spPr/>
    </dgm:pt>
    <dgm:pt modelId="{78A145E8-2A4E-44E2-A108-11E22230DD82}" type="pres">
      <dgm:prSet presAssocID="{D4F91F59-E8DD-4377-90C7-33F8E363F690}" presName="Name13" presStyleLbl="parChTrans1D2" presStyleIdx="0" presStyleCnt="10"/>
      <dgm:spPr/>
      <dgm:t>
        <a:bodyPr/>
        <a:lstStyle/>
        <a:p>
          <a:endParaRPr lang="es-CO"/>
        </a:p>
      </dgm:t>
    </dgm:pt>
    <dgm:pt modelId="{C17B65F5-9D86-44FD-AF07-F430B3185FA4}" type="pres">
      <dgm:prSet presAssocID="{2B208248-98D3-4C7A-BD2F-FDDA23DE15D7}" presName="childText" presStyleLbl="bgAcc1" presStyleIdx="0" presStyleCnt="10">
        <dgm:presLayoutVars>
          <dgm:bulletEnabled val="1"/>
        </dgm:presLayoutVars>
      </dgm:prSet>
      <dgm:spPr/>
      <dgm:t>
        <a:bodyPr/>
        <a:lstStyle/>
        <a:p>
          <a:endParaRPr lang="es-CO"/>
        </a:p>
      </dgm:t>
    </dgm:pt>
    <dgm:pt modelId="{8FE86142-B0D8-4DDC-AAA9-3DD6BF7956CA}" type="pres">
      <dgm:prSet presAssocID="{4E2993EC-8A90-4F46-8F3C-0D9662A5499D}" presName="Name13" presStyleLbl="parChTrans1D2" presStyleIdx="1" presStyleCnt="10"/>
      <dgm:spPr/>
      <dgm:t>
        <a:bodyPr/>
        <a:lstStyle/>
        <a:p>
          <a:endParaRPr lang="es-CO"/>
        </a:p>
      </dgm:t>
    </dgm:pt>
    <dgm:pt modelId="{05AF8F6B-7008-455D-BD51-356D51A2550D}" type="pres">
      <dgm:prSet presAssocID="{FC1EAC87-E4CD-4E8A-92A4-0324DAF5334C}" presName="childText" presStyleLbl="bgAcc1" presStyleIdx="1" presStyleCnt="10">
        <dgm:presLayoutVars>
          <dgm:bulletEnabled val="1"/>
        </dgm:presLayoutVars>
      </dgm:prSet>
      <dgm:spPr/>
      <dgm:t>
        <a:bodyPr/>
        <a:lstStyle/>
        <a:p>
          <a:endParaRPr lang="es-CO"/>
        </a:p>
      </dgm:t>
    </dgm:pt>
    <dgm:pt modelId="{7D872EBC-1FE5-4630-8BD1-4E0692DF6ED6}" type="pres">
      <dgm:prSet presAssocID="{741634B4-7DC9-46DA-81F2-E1F481C6E6EA}" presName="Name13" presStyleLbl="parChTrans1D2" presStyleIdx="2" presStyleCnt="10"/>
      <dgm:spPr/>
      <dgm:t>
        <a:bodyPr/>
        <a:lstStyle/>
        <a:p>
          <a:endParaRPr lang="es-CO"/>
        </a:p>
      </dgm:t>
    </dgm:pt>
    <dgm:pt modelId="{FD9B7FC7-B899-48D4-9570-A9D40F8D5FB9}" type="pres">
      <dgm:prSet presAssocID="{CDDCDD10-9A3A-4280-B739-F3B9F5573BE2}" presName="childText" presStyleLbl="bgAcc1" presStyleIdx="2" presStyleCnt="10">
        <dgm:presLayoutVars>
          <dgm:bulletEnabled val="1"/>
        </dgm:presLayoutVars>
      </dgm:prSet>
      <dgm:spPr/>
      <dgm:t>
        <a:bodyPr/>
        <a:lstStyle/>
        <a:p>
          <a:endParaRPr lang="es-CO"/>
        </a:p>
      </dgm:t>
    </dgm:pt>
    <dgm:pt modelId="{AE201FC2-3260-49BD-AB48-C003A6BD597D}" type="pres">
      <dgm:prSet presAssocID="{C9B78FC3-10A7-45CE-9FB9-4AC88A6F06AF}" presName="Name13" presStyleLbl="parChTrans1D2" presStyleIdx="3" presStyleCnt="10"/>
      <dgm:spPr/>
      <dgm:t>
        <a:bodyPr/>
        <a:lstStyle/>
        <a:p>
          <a:endParaRPr lang="es-CO"/>
        </a:p>
      </dgm:t>
    </dgm:pt>
    <dgm:pt modelId="{03B763B7-68A7-467F-A25C-2CC2A493A733}" type="pres">
      <dgm:prSet presAssocID="{5799F1C3-4EB8-4EDD-A430-7A323526D8A9}" presName="childText" presStyleLbl="bgAcc1" presStyleIdx="3" presStyleCnt="10">
        <dgm:presLayoutVars>
          <dgm:bulletEnabled val="1"/>
        </dgm:presLayoutVars>
      </dgm:prSet>
      <dgm:spPr/>
      <dgm:t>
        <a:bodyPr/>
        <a:lstStyle/>
        <a:p>
          <a:endParaRPr lang="es-CO"/>
        </a:p>
      </dgm:t>
    </dgm:pt>
    <dgm:pt modelId="{B06DD6F9-7949-45DD-B3A2-1E30681B138F}" type="pres">
      <dgm:prSet presAssocID="{AA1EA863-AFDA-4D16-9BDE-39BEE0BBC77A}" presName="root" presStyleCnt="0"/>
      <dgm:spPr/>
    </dgm:pt>
    <dgm:pt modelId="{81032764-5748-46E1-9B1B-1387F2AA1142}" type="pres">
      <dgm:prSet presAssocID="{AA1EA863-AFDA-4D16-9BDE-39BEE0BBC77A}" presName="rootComposite" presStyleCnt="0"/>
      <dgm:spPr/>
    </dgm:pt>
    <dgm:pt modelId="{DB9B97B4-3584-4A7E-B135-38F124C8BB1B}" type="pres">
      <dgm:prSet presAssocID="{AA1EA863-AFDA-4D16-9BDE-39BEE0BBC77A}" presName="rootText" presStyleLbl="node1" presStyleIdx="1" presStyleCnt="2"/>
      <dgm:spPr/>
      <dgm:t>
        <a:bodyPr/>
        <a:lstStyle/>
        <a:p>
          <a:endParaRPr lang="es-CO"/>
        </a:p>
      </dgm:t>
    </dgm:pt>
    <dgm:pt modelId="{DD9C595D-6E22-457F-9506-BC6AD049355A}" type="pres">
      <dgm:prSet presAssocID="{AA1EA863-AFDA-4D16-9BDE-39BEE0BBC77A}" presName="rootConnector" presStyleLbl="node1" presStyleIdx="1" presStyleCnt="2"/>
      <dgm:spPr/>
      <dgm:t>
        <a:bodyPr/>
        <a:lstStyle/>
        <a:p>
          <a:endParaRPr lang="es-CO"/>
        </a:p>
      </dgm:t>
    </dgm:pt>
    <dgm:pt modelId="{F081A957-2F45-4F61-81DA-73ABD3C81F39}" type="pres">
      <dgm:prSet presAssocID="{AA1EA863-AFDA-4D16-9BDE-39BEE0BBC77A}" presName="childShape" presStyleCnt="0"/>
      <dgm:spPr/>
    </dgm:pt>
    <dgm:pt modelId="{2E2DC49B-2D3E-452F-AA78-5914807DF9CC}" type="pres">
      <dgm:prSet presAssocID="{200BECAD-68C5-4E87-8180-A2154868365A}" presName="Name13" presStyleLbl="parChTrans1D2" presStyleIdx="4" presStyleCnt="10"/>
      <dgm:spPr/>
      <dgm:t>
        <a:bodyPr/>
        <a:lstStyle/>
        <a:p>
          <a:endParaRPr lang="es-CO"/>
        </a:p>
      </dgm:t>
    </dgm:pt>
    <dgm:pt modelId="{67B754E6-0B74-4A91-B09A-2E1EBB1122FA}" type="pres">
      <dgm:prSet presAssocID="{0F948F90-A50A-4398-AD7E-BB382E8599C8}" presName="childText" presStyleLbl="bgAcc1" presStyleIdx="4" presStyleCnt="10">
        <dgm:presLayoutVars>
          <dgm:bulletEnabled val="1"/>
        </dgm:presLayoutVars>
      </dgm:prSet>
      <dgm:spPr/>
      <dgm:t>
        <a:bodyPr/>
        <a:lstStyle/>
        <a:p>
          <a:endParaRPr lang="es-CO"/>
        </a:p>
      </dgm:t>
    </dgm:pt>
    <dgm:pt modelId="{6DB3198F-47C8-4FFD-8DD8-289409B13AF8}" type="pres">
      <dgm:prSet presAssocID="{E54FE046-0DAA-46EC-8E02-35BD4172C350}" presName="Name13" presStyleLbl="parChTrans1D2" presStyleIdx="5" presStyleCnt="10"/>
      <dgm:spPr/>
      <dgm:t>
        <a:bodyPr/>
        <a:lstStyle/>
        <a:p>
          <a:endParaRPr lang="es-CO"/>
        </a:p>
      </dgm:t>
    </dgm:pt>
    <dgm:pt modelId="{EC8C79F1-5BFA-43B9-9916-D7FC3A1A97D9}" type="pres">
      <dgm:prSet presAssocID="{C0F1DB36-841D-4764-9CBF-3380FB72ECE8}" presName="childText" presStyleLbl="bgAcc1" presStyleIdx="5" presStyleCnt="10">
        <dgm:presLayoutVars>
          <dgm:bulletEnabled val="1"/>
        </dgm:presLayoutVars>
      </dgm:prSet>
      <dgm:spPr/>
      <dgm:t>
        <a:bodyPr/>
        <a:lstStyle/>
        <a:p>
          <a:endParaRPr lang="es-CO"/>
        </a:p>
      </dgm:t>
    </dgm:pt>
    <dgm:pt modelId="{68D4E18F-EF8C-4894-A78C-4D56223C98E6}" type="pres">
      <dgm:prSet presAssocID="{6EAB0458-F3B8-4B50-BA37-57E57214BCEA}" presName="Name13" presStyleLbl="parChTrans1D2" presStyleIdx="6" presStyleCnt="10"/>
      <dgm:spPr/>
      <dgm:t>
        <a:bodyPr/>
        <a:lstStyle/>
        <a:p>
          <a:endParaRPr lang="es-CO"/>
        </a:p>
      </dgm:t>
    </dgm:pt>
    <dgm:pt modelId="{55C1878F-0FBC-4761-A446-6AC5FB0E1EA8}" type="pres">
      <dgm:prSet presAssocID="{9D3E8931-FE41-406C-8061-8FAAC5D6E433}" presName="childText" presStyleLbl="bgAcc1" presStyleIdx="6" presStyleCnt="10">
        <dgm:presLayoutVars>
          <dgm:bulletEnabled val="1"/>
        </dgm:presLayoutVars>
      </dgm:prSet>
      <dgm:spPr/>
      <dgm:t>
        <a:bodyPr/>
        <a:lstStyle/>
        <a:p>
          <a:endParaRPr lang="es-CO"/>
        </a:p>
      </dgm:t>
    </dgm:pt>
    <dgm:pt modelId="{6770FBF2-1CAD-4C9E-BE1E-A750EDEDC77E}" type="pres">
      <dgm:prSet presAssocID="{6AD5D3DA-0449-4FBC-8F50-52F14953F746}" presName="Name13" presStyleLbl="parChTrans1D2" presStyleIdx="7" presStyleCnt="10"/>
      <dgm:spPr/>
      <dgm:t>
        <a:bodyPr/>
        <a:lstStyle/>
        <a:p>
          <a:endParaRPr lang="es-CO"/>
        </a:p>
      </dgm:t>
    </dgm:pt>
    <dgm:pt modelId="{AAE14102-0440-4E64-A482-7AADC3B7936E}" type="pres">
      <dgm:prSet presAssocID="{C9FBE030-F4AF-4956-8CA4-C64F05A01E17}" presName="childText" presStyleLbl="bgAcc1" presStyleIdx="7" presStyleCnt="10">
        <dgm:presLayoutVars>
          <dgm:bulletEnabled val="1"/>
        </dgm:presLayoutVars>
      </dgm:prSet>
      <dgm:spPr/>
      <dgm:t>
        <a:bodyPr/>
        <a:lstStyle/>
        <a:p>
          <a:endParaRPr lang="es-CO"/>
        </a:p>
      </dgm:t>
    </dgm:pt>
    <dgm:pt modelId="{20B04B46-CCD9-4431-B05A-3EADBBFCBE3A}" type="pres">
      <dgm:prSet presAssocID="{FEEAF427-5C9E-44BA-AAE8-59AB0BEAECC0}" presName="Name13" presStyleLbl="parChTrans1D2" presStyleIdx="8" presStyleCnt="10"/>
      <dgm:spPr/>
      <dgm:t>
        <a:bodyPr/>
        <a:lstStyle/>
        <a:p>
          <a:endParaRPr lang="es-CO"/>
        </a:p>
      </dgm:t>
    </dgm:pt>
    <dgm:pt modelId="{1AED4FF6-38A3-4548-8EAE-083B6ABF1C67}" type="pres">
      <dgm:prSet presAssocID="{0E896AE6-E860-4E22-9354-CCEC793DB20A}" presName="childText" presStyleLbl="bgAcc1" presStyleIdx="8" presStyleCnt="10">
        <dgm:presLayoutVars>
          <dgm:bulletEnabled val="1"/>
        </dgm:presLayoutVars>
      </dgm:prSet>
      <dgm:spPr/>
      <dgm:t>
        <a:bodyPr/>
        <a:lstStyle/>
        <a:p>
          <a:endParaRPr lang="es-CO"/>
        </a:p>
      </dgm:t>
    </dgm:pt>
    <dgm:pt modelId="{FAA55554-A709-4F2D-B964-5C4B4A003794}" type="pres">
      <dgm:prSet presAssocID="{EAF764E2-F13B-4D74-BE9B-5B994027DDEC}" presName="Name13" presStyleLbl="parChTrans1D2" presStyleIdx="9" presStyleCnt="10"/>
      <dgm:spPr/>
      <dgm:t>
        <a:bodyPr/>
        <a:lstStyle/>
        <a:p>
          <a:endParaRPr lang="es-CO"/>
        </a:p>
      </dgm:t>
    </dgm:pt>
    <dgm:pt modelId="{2418D727-DADC-424E-A93D-05DB6173C142}" type="pres">
      <dgm:prSet presAssocID="{6518F69C-84F3-4E2E-B442-502B6D8F6059}" presName="childText" presStyleLbl="bgAcc1" presStyleIdx="9" presStyleCnt="10">
        <dgm:presLayoutVars>
          <dgm:bulletEnabled val="1"/>
        </dgm:presLayoutVars>
      </dgm:prSet>
      <dgm:spPr/>
      <dgm:t>
        <a:bodyPr/>
        <a:lstStyle/>
        <a:p>
          <a:endParaRPr lang="es-CO"/>
        </a:p>
      </dgm:t>
    </dgm:pt>
  </dgm:ptLst>
  <dgm:cxnLst>
    <dgm:cxn modelId="{EEA61081-F50E-4048-8A14-613320AF088E}" srcId="{44467007-76A2-456A-B509-773F3EAEE11E}" destId="{FC1EAC87-E4CD-4E8A-92A4-0324DAF5334C}" srcOrd="1" destOrd="0" parTransId="{4E2993EC-8A90-4F46-8F3C-0D9662A5499D}" sibTransId="{03BBA8BC-96B0-422A-821C-72AFB53414DD}"/>
    <dgm:cxn modelId="{669F9DED-B432-4EDD-8C37-B62BF3C7EFF6}" type="presOf" srcId="{C0F1DB36-841D-4764-9CBF-3380FB72ECE8}" destId="{EC8C79F1-5BFA-43B9-9916-D7FC3A1A97D9}" srcOrd="0" destOrd="0" presId="urn:microsoft.com/office/officeart/2005/8/layout/hierarchy3"/>
    <dgm:cxn modelId="{39C7E3C3-8CB7-4F29-8810-FC5406C2881F}" type="presOf" srcId="{0E896AE6-E860-4E22-9354-CCEC793DB20A}" destId="{1AED4FF6-38A3-4548-8EAE-083B6ABF1C67}" srcOrd="0" destOrd="0" presId="urn:microsoft.com/office/officeart/2005/8/layout/hierarchy3"/>
    <dgm:cxn modelId="{2AC4299C-8566-4E7C-8720-18E284089B58}" type="presOf" srcId="{4E2993EC-8A90-4F46-8F3C-0D9662A5499D}" destId="{8FE86142-B0D8-4DDC-AAA9-3DD6BF7956CA}" srcOrd="0" destOrd="0" presId="urn:microsoft.com/office/officeart/2005/8/layout/hierarchy3"/>
    <dgm:cxn modelId="{2358DE58-17DA-458A-B731-BF5407697D1F}" type="presOf" srcId="{2B208248-98D3-4C7A-BD2F-FDDA23DE15D7}" destId="{C17B65F5-9D86-44FD-AF07-F430B3185FA4}" srcOrd="0" destOrd="0" presId="urn:microsoft.com/office/officeart/2005/8/layout/hierarchy3"/>
    <dgm:cxn modelId="{C5F537A2-3BBB-48A4-B779-DB00F99CD96F}" srcId="{44467007-76A2-456A-B509-773F3EAEE11E}" destId="{CDDCDD10-9A3A-4280-B739-F3B9F5573BE2}" srcOrd="2" destOrd="0" parTransId="{741634B4-7DC9-46DA-81F2-E1F481C6E6EA}" sibTransId="{E441E9EE-095B-457A-A37F-7F1C1615C803}"/>
    <dgm:cxn modelId="{68BD5873-56D0-46F9-9836-A4241DCACF8A}" type="presOf" srcId="{C9FBE030-F4AF-4956-8CA4-C64F05A01E17}" destId="{AAE14102-0440-4E64-A482-7AADC3B7936E}" srcOrd="0" destOrd="0" presId="urn:microsoft.com/office/officeart/2005/8/layout/hierarchy3"/>
    <dgm:cxn modelId="{39905CBD-1615-4E22-96F9-7E0D44C12EB2}" srcId="{44467007-76A2-456A-B509-773F3EAEE11E}" destId="{2B208248-98D3-4C7A-BD2F-FDDA23DE15D7}" srcOrd="0" destOrd="0" parTransId="{D4F91F59-E8DD-4377-90C7-33F8E363F690}" sibTransId="{BF1486B2-7BE2-42D1-A9A4-015C6BD79606}"/>
    <dgm:cxn modelId="{4D91A092-C540-4149-B932-BCAB8A8F059C}" srcId="{E7645DEE-78CF-45CC-8005-ABA8A132F718}" destId="{44467007-76A2-456A-B509-773F3EAEE11E}" srcOrd="0" destOrd="0" parTransId="{D536FDAF-FC5A-4B02-AC88-20072258EC27}" sibTransId="{6A6E7A9B-6355-4E0D-A146-BBF60EF4C997}"/>
    <dgm:cxn modelId="{AD7A0C14-4D9C-4B92-803E-090991903F28}" type="presOf" srcId="{C9B78FC3-10A7-45CE-9FB9-4AC88A6F06AF}" destId="{AE201FC2-3260-49BD-AB48-C003A6BD597D}" srcOrd="0" destOrd="0" presId="urn:microsoft.com/office/officeart/2005/8/layout/hierarchy3"/>
    <dgm:cxn modelId="{73775FCE-1F96-4FFC-BECF-B6EA8E9D7C25}" srcId="{AA1EA863-AFDA-4D16-9BDE-39BEE0BBC77A}" destId="{0F948F90-A50A-4398-AD7E-BB382E8599C8}" srcOrd="0" destOrd="0" parTransId="{200BECAD-68C5-4E87-8180-A2154868365A}" sibTransId="{558E6807-9569-47D4-A7B5-907F24862008}"/>
    <dgm:cxn modelId="{7D7BFDCC-09DA-49E2-B6D3-CCCD84F74004}" type="presOf" srcId="{6EAB0458-F3B8-4B50-BA37-57E57214BCEA}" destId="{68D4E18F-EF8C-4894-A78C-4D56223C98E6}" srcOrd="0" destOrd="0" presId="urn:microsoft.com/office/officeart/2005/8/layout/hierarchy3"/>
    <dgm:cxn modelId="{D9B34BBE-1C89-4C79-B4A5-C19054990179}" type="presOf" srcId="{EAF764E2-F13B-4D74-BE9B-5B994027DDEC}" destId="{FAA55554-A709-4F2D-B964-5C4B4A003794}" srcOrd="0" destOrd="0" presId="urn:microsoft.com/office/officeart/2005/8/layout/hierarchy3"/>
    <dgm:cxn modelId="{616A6742-3936-4639-B9CB-81F997011F45}" srcId="{E7645DEE-78CF-45CC-8005-ABA8A132F718}" destId="{AA1EA863-AFDA-4D16-9BDE-39BEE0BBC77A}" srcOrd="1" destOrd="0" parTransId="{7F01FA0E-5788-4EAC-AA24-F241A67278C7}" sibTransId="{70D1DB0A-CB63-4E1B-974A-93B13A0F1F9A}"/>
    <dgm:cxn modelId="{98D99930-1DF5-4834-9692-5DBBD5A0E690}" type="presOf" srcId="{FC1EAC87-E4CD-4E8A-92A4-0324DAF5334C}" destId="{05AF8F6B-7008-455D-BD51-356D51A2550D}" srcOrd="0" destOrd="0" presId="urn:microsoft.com/office/officeart/2005/8/layout/hierarchy3"/>
    <dgm:cxn modelId="{A44E5552-E6FF-4360-80A8-B12FCDC521BA}" type="presOf" srcId="{CDDCDD10-9A3A-4280-B739-F3B9F5573BE2}" destId="{FD9B7FC7-B899-48D4-9570-A9D40F8D5FB9}" srcOrd="0" destOrd="0" presId="urn:microsoft.com/office/officeart/2005/8/layout/hierarchy3"/>
    <dgm:cxn modelId="{7BE097C0-3DF0-484D-9FEB-0940FF3D7F09}" type="presOf" srcId="{741634B4-7DC9-46DA-81F2-E1F481C6E6EA}" destId="{7D872EBC-1FE5-4630-8BD1-4E0692DF6ED6}" srcOrd="0" destOrd="0" presId="urn:microsoft.com/office/officeart/2005/8/layout/hierarchy3"/>
    <dgm:cxn modelId="{F243E3FA-9DCF-440E-9303-FCD0EF4D6D22}" type="presOf" srcId="{AA1EA863-AFDA-4D16-9BDE-39BEE0BBC77A}" destId="{DD9C595D-6E22-457F-9506-BC6AD049355A}" srcOrd="1" destOrd="0" presId="urn:microsoft.com/office/officeart/2005/8/layout/hierarchy3"/>
    <dgm:cxn modelId="{1B3C3387-31B4-46E9-A5E1-135C84E848B0}" srcId="{AA1EA863-AFDA-4D16-9BDE-39BEE0BBC77A}" destId="{C0F1DB36-841D-4764-9CBF-3380FB72ECE8}" srcOrd="1" destOrd="0" parTransId="{E54FE046-0DAA-46EC-8E02-35BD4172C350}" sibTransId="{62EABB40-951F-4331-94D7-1CFB8FEFD9E0}"/>
    <dgm:cxn modelId="{F980405C-2894-4527-8011-88BA0CD95C66}" type="presOf" srcId="{44467007-76A2-456A-B509-773F3EAEE11E}" destId="{F00913EF-BB0D-4E75-9C84-070DC3B1C2A5}" srcOrd="0" destOrd="0" presId="urn:microsoft.com/office/officeart/2005/8/layout/hierarchy3"/>
    <dgm:cxn modelId="{79B66912-6BFE-4EEF-ACAE-07E4051839E7}" type="presOf" srcId="{AA1EA863-AFDA-4D16-9BDE-39BEE0BBC77A}" destId="{DB9B97B4-3584-4A7E-B135-38F124C8BB1B}" srcOrd="0" destOrd="0" presId="urn:microsoft.com/office/officeart/2005/8/layout/hierarchy3"/>
    <dgm:cxn modelId="{2E4BE8E7-F68F-4560-99C5-9E1279A81C23}" type="presOf" srcId="{5799F1C3-4EB8-4EDD-A430-7A323526D8A9}" destId="{03B763B7-68A7-467F-A25C-2CC2A493A733}" srcOrd="0" destOrd="0" presId="urn:microsoft.com/office/officeart/2005/8/layout/hierarchy3"/>
    <dgm:cxn modelId="{20B328BB-A830-4C38-8419-0164F6CA3D31}" type="presOf" srcId="{44467007-76A2-456A-B509-773F3EAEE11E}" destId="{A3994EA5-0718-467D-A0B9-872B6695FB9F}" srcOrd="1" destOrd="0" presId="urn:microsoft.com/office/officeart/2005/8/layout/hierarchy3"/>
    <dgm:cxn modelId="{922E8784-3EE0-4C43-8A72-61BA396C94A2}" srcId="{44467007-76A2-456A-B509-773F3EAEE11E}" destId="{5799F1C3-4EB8-4EDD-A430-7A323526D8A9}" srcOrd="3" destOrd="0" parTransId="{C9B78FC3-10A7-45CE-9FB9-4AC88A6F06AF}" sibTransId="{B2705174-FB2B-48E9-9FCB-22A54CF0D545}"/>
    <dgm:cxn modelId="{8A4F9354-7FB4-4E64-A204-01D3FA9385CA}" type="presOf" srcId="{E54FE046-0DAA-46EC-8E02-35BD4172C350}" destId="{6DB3198F-47C8-4FFD-8DD8-289409B13AF8}" srcOrd="0" destOrd="0" presId="urn:microsoft.com/office/officeart/2005/8/layout/hierarchy3"/>
    <dgm:cxn modelId="{905EB1F3-2BC6-4B93-B199-48E55210CE76}" srcId="{AA1EA863-AFDA-4D16-9BDE-39BEE0BBC77A}" destId="{0E896AE6-E860-4E22-9354-CCEC793DB20A}" srcOrd="4" destOrd="0" parTransId="{FEEAF427-5C9E-44BA-AAE8-59AB0BEAECC0}" sibTransId="{55F567F2-FD47-4840-8433-D4540D7B9CA2}"/>
    <dgm:cxn modelId="{2D71D0AD-EC5D-4DB5-B4DF-5CBD87F29A97}" type="presOf" srcId="{6AD5D3DA-0449-4FBC-8F50-52F14953F746}" destId="{6770FBF2-1CAD-4C9E-BE1E-A750EDEDC77E}" srcOrd="0" destOrd="0" presId="urn:microsoft.com/office/officeart/2005/8/layout/hierarchy3"/>
    <dgm:cxn modelId="{24227459-DC8E-404C-817C-7A1D2E94289F}" srcId="{AA1EA863-AFDA-4D16-9BDE-39BEE0BBC77A}" destId="{6518F69C-84F3-4E2E-B442-502B6D8F6059}" srcOrd="5" destOrd="0" parTransId="{EAF764E2-F13B-4D74-BE9B-5B994027DDEC}" sibTransId="{AF738789-2569-4735-B87A-5234EF2FEFA2}"/>
    <dgm:cxn modelId="{4C8A2132-99F6-4CE8-9972-F766D0443320}" type="presOf" srcId="{9D3E8931-FE41-406C-8061-8FAAC5D6E433}" destId="{55C1878F-0FBC-4761-A446-6AC5FB0E1EA8}" srcOrd="0" destOrd="0" presId="urn:microsoft.com/office/officeart/2005/8/layout/hierarchy3"/>
    <dgm:cxn modelId="{61EC5129-7A1F-4A6E-8ADF-186CE6FDCE3F}" type="presOf" srcId="{6518F69C-84F3-4E2E-B442-502B6D8F6059}" destId="{2418D727-DADC-424E-A93D-05DB6173C142}" srcOrd="0" destOrd="0" presId="urn:microsoft.com/office/officeart/2005/8/layout/hierarchy3"/>
    <dgm:cxn modelId="{A55CCC10-1F09-4BDE-8846-CCD359318105}" srcId="{AA1EA863-AFDA-4D16-9BDE-39BEE0BBC77A}" destId="{9D3E8931-FE41-406C-8061-8FAAC5D6E433}" srcOrd="2" destOrd="0" parTransId="{6EAB0458-F3B8-4B50-BA37-57E57214BCEA}" sibTransId="{3EA24C19-B350-46D1-8DD8-1A43688733AB}"/>
    <dgm:cxn modelId="{7BFDF93C-8588-480A-91B6-A4F75F22E63C}" type="presOf" srcId="{0F948F90-A50A-4398-AD7E-BB382E8599C8}" destId="{67B754E6-0B74-4A91-B09A-2E1EBB1122FA}" srcOrd="0" destOrd="0" presId="urn:microsoft.com/office/officeart/2005/8/layout/hierarchy3"/>
    <dgm:cxn modelId="{67C60BD0-A80F-4FCC-A2B0-5A3A4C51F836}" type="presOf" srcId="{FEEAF427-5C9E-44BA-AAE8-59AB0BEAECC0}" destId="{20B04B46-CCD9-4431-B05A-3EADBBFCBE3A}" srcOrd="0" destOrd="0" presId="urn:microsoft.com/office/officeart/2005/8/layout/hierarchy3"/>
    <dgm:cxn modelId="{7ADF21FE-EE76-47F4-803F-CE3D756A3D8C}" type="presOf" srcId="{E7645DEE-78CF-45CC-8005-ABA8A132F718}" destId="{DD2ED40D-BA50-48F5-8AFC-5374FBCE216A}" srcOrd="0" destOrd="0" presId="urn:microsoft.com/office/officeart/2005/8/layout/hierarchy3"/>
    <dgm:cxn modelId="{DE155643-C6C1-45B5-BDE4-2FF015F3E4ED}" srcId="{AA1EA863-AFDA-4D16-9BDE-39BEE0BBC77A}" destId="{C9FBE030-F4AF-4956-8CA4-C64F05A01E17}" srcOrd="3" destOrd="0" parTransId="{6AD5D3DA-0449-4FBC-8F50-52F14953F746}" sibTransId="{56828BF1-9328-4277-9CC7-2968EC06B3B2}"/>
    <dgm:cxn modelId="{F7B19053-87EA-49C7-96D0-1672B33099C7}" type="presOf" srcId="{D4F91F59-E8DD-4377-90C7-33F8E363F690}" destId="{78A145E8-2A4E-44E2-A108-11E22230DD82}" srcOrd="0" destOrd="0" presId="urn:microsoft.com/office/officeart/2005/8/layout/hierarchy3"/>
    <dgm:cxn modelId="{3D7178C3-10BE-4657-B45F-98D29813665D}" type="presOf" srcId="{200BECAD-68C5-4E87-8180-A2154868365A}" destId="{2E2DC49B-2D3E-452F-AA78-5914807DF9CC}" srcOrd="0" destOrd="0" presId="urn:microsoft.com/office/officeart/2005/8/layout/hierarchy3"/>
    <dgm:cxn modelId="{E9901AA7-B676-46E1-A050-67AF83FA5032}" type="presParOf" srcId="{DD2ED40D-BA50-48F5-8AFC-5374FBCE216A}" destId="{09D45B3A-EAA0-493D-B51D-CF752A7D0819}" srcOrd="0" destOrd="0" presId="urn:microsoft.com/office/officeart/2005/8/layout/hierarchy3"/>
    <dgm:cxn modelId="{D21DCD1E-E676-44E8-8C40-73DE5A69CB7A}" type="presParOf" srcId="{09D45B3A-EAA0-493D-B51D-CF752A7D0819}" destId="{2435EE8B-3FC1-497A-B7A8-874DF23D942A}" srcOrd="0" destOrd="0" presId="urn:microsoft.com/office/officeart/2005/8/layout/hierarchy3"/>
    <dgm:cxn modelId="{CC0C3725-C849-48A1-BF5A-73C56FA6C082}" type="presParOf" srcId="{2435EE8B-3FC1-497A-B7A8-874DF23D942A}" destId="{F00913EF-BB0D-4E75-9C84-070DC3B1C2A5}" srcOrd="0" destOrd="0" presId="urn:microsoft.com/office/officeart/2005/8/layout/hierarchy3"/>
    <dgm:cxn modelId="{97BD3AE9-E6D8-4AFD-95CB-159F7510A1E6}" type="presParOf" srcId="{2435EE8B-3FC1-497A-B7A8-874DF23D942A}" destId="{A3994EA5-0718-467D-A0B9-872B6695FB9F}" srcOrd="1" destOrd="0" presId="urn:microsoft.com/office/officeart/2005/8/layout/hierarchy3"/>
    <dgm:cxn modelId="{19871384-C2B6-4A40-98E1-4EB5613254A7}" type="presParOf" srcId="{09D45B3A-EAA0-493D-B51D-CF752A7D0819}" destId="{13662CE9-6A4A-4AE7-9321-F20DB75ADDB4}" srcOrd="1" destOrd="0" presId="urn:microsoft.com/office/officeart/2005/8/layout/hierarchy3"/>
    <dgm:cxn modelId="{C2523183-435D-4AE0-A4DF-F36A3D667BD7}" type="presParOf" srcId="{13662CE9-6A4A-4AE7-9321-F20DB75ADDB4}" destId="{78A145E8-2A4E-44E2-A108-11E22230DD82}" srcOrd="0" destOrd="0" presId="urn:microsoft.com/office/officeart/2005/8/layout/hierarchy3"/>
    <dgm:cxn modelId="{8AEBFF0B-1030-4829-8EAF-D37B2A936365}" type="presParOf" srcId="{13662CE9-6A4A-4AE7-9321-F20DB75ADDB4}" destId="{C17B65F5-9D86-44FD-AF07-F430B3185FA4}" srcOrd="1" destOrd="0" presId="urn:microsoft.com/office/officeart/2005/8/layout/hierarchy3"/>
    <dgm:cxn modelId="{00D6EE61-7324-4571-BEF8-B8E751A36F66}" type="presParOf" srcId="{13662CE9-6A4A-4AE7-9321-F20DB75ADDB4}" destId="{8FE86142-B0D8-4DDC-AAA9-3DD6BF7956CA}" srcOrd="2" destOrd="0" presId="urn:microsoft.com/office/officeart/2005/8/layout/hierarchy3"/>
    <dgm:cxn modelId="{F0089D95-F3AF-43DB-881B-3710575DFBB9}" type="presParOf" srcId="{13662CE9-6A4A-4AE7-9321-F20DB75ADDB4}" destId="{05AF8F6B-7008-455D-BD51-356D51A2550D}" srcOrd="3" destOrd="0" presId="urn:microsoft.com/office/officeart/2005/8/layout/hierarchy3"/>
    <dgm:cxn modelId="{9B2FEE66-4729-413D-B5E8-87FECA47EEAB}" type="presParOf" srcId="{13662CE9-6A4A-4AE7-9321-F20DB75ADDB4}" destId="{7D872EBC-1FE5-4630-8BD1-4E0692DF6ED6}" srcOrd="4" destOrd="0" presId="urn:microsoft.com/office/officeart/2005/8/layout/hierarchy3"/>
    <dgm:cxn modelId="{12185C5D-323F-4824-831B-4DD65FB20A50}" type="presParOf" srcId="{13662CE9-6A4A-4AE7-9321-F20DB75ADDB4}" destId="{FD9B7FC7-B899-48D4-9570-A9D40F8D5FB9}" srcOrd="5" destOrd="0" presId="urn:microsoft.com/office/officeart/2005/8/layout/hierarchy3"/>
    <dgm:cxn modelId="{0BBCCA81-1704-465B-8C60-158AF56675EE}" type="presParOf" srcId="{13662CE9-6A4A-4AE7-9321-F20DB75ADDB4}" destId="{AE201FC2-3260-49BD-AB48-C003A6BD597D}" srcOrd="6" destOrd="0" presId="urn:microsoft.com/office/officeart/2005/8/layout/hierarchy3"/>
    <dgm:cxn modelId="{270FA7E3-6673-46E7-8A4C-D4F8B25D338D}" type="presParOf" srcId="{13662CE9-6A4A-4AE7-9321-F20DB75ADDB4}" destId="{03B763B7-68A7-467F-A25C-2CC2A493A733}" srcOrd="7" destOrd="0" presId="urn:microsoft.com/office/officeart/2005/8/layout/hierarchy3"/>
    <dgm:cxn modelId="{978E68D4-12F1-4FB9-B374-FD89F400AF48}" type="presParOf" srcId="{DD2ED40D-BA50-48F5-8AFC-5374FBCE216A}" destId="{B06DD6F9-7949-45DD-B3A2-1E30681B138F}" srcOrd="1" destOrd="0" presId="urn:microsoft.com/office/officeart/2005/8/layout/hierarchy3"/>
    <dgm:cxn modelId="{74249523-736B-4683-B47E-93F6C9F59C42}" type="presParOf" srcId="{B06DD6F9-7949-45DD-B3A2-1E30681B138F}" destId="{81032764-5748-46E1-9B1B-1387F2AA1142}" srcOrd="0" destOrd="0" presId="urn:microsoft.com/office/officeart/2005/8/layout/hierarchy3"/>
    <dgm:cxn modelId="{C3FFE31A-ED1E-4677-990A-B2E00738AA32}" type="presParOf" srcId="{81032764-5748-46E1-9B1B-1387F2AA1142}" destId="{DB9B97B4-3584-4A7E-B135-38F124C8BB1B}" srcOrd="0" destOrd="0" presId="urn:microsoft.com/office/officeart/2005/8/layout/hierarchy3"/>
    <dgm:cxn modelId="{687720E0-5D67-4E45-B044-9CD30B9032D4}" type="presParOf" srcId="{81032764-5748-46E1-9B1B-1387F2AA1142}" destId="{DD9C595D-6E22-457F-9506-BC6AD049355A}" srcOrd="1" destOrd="0" presId="urn:microsoft.com/office/officeart/2005/8/layout/hierarchy3"/>
    <dgm:cxn modelId="{18E32633-1006-45C6-A351-82412951674D}" type="presParOf" srcId="{B06DD6F9-7949-45DD-B3A2-1E30681B138F}" destId="{F081A957-2F45-4F61-81DA-73ABD3C81F39}" srcOrd="1" destOrd="0" presId="urn:microsoft.com/office/officeart/2005/8/layout/hierarchy3"/>
    <dgm:cxn modelId="{C5788F5D-CCDC-425D-9FA8-3073898DCCBE}" type="presParOf" srcId="{F081A957-2F45-4F61-81DA-73ABD3C81F39}" destId="{2E2DC49B-2D3E-452F-AA78-5914807DF9CC}" srcOrd="0" destOrd="0" presId="urn:microsoft.com/office/officeart/2005/8/layout/hierarchy3"/>
    <dgm:cxn modelId="{AE9D942A-386B-438E-86B9-EA6EAA18F650}" type="presParOf" srcId="{F081A957-2F45-4F61-81DA-73ABD3C81F39}" destId="{67B754E6-0B74-4A91-B09A-2E1EBB1122FA}" srcOrd="1" destOrd="0" presId="urn:microsoft.com/office/officeart/2005/8/layout/hierarchy3"/>
    <dgm:cxn modelId="{722B2500-4265-4398-8C3E-04ABB445F059}" type="presParOf" srcId="{F081A957-2F45-4F61-81DA-73ABD3C81F39}" destId="{6DB3198F-47C8-4FFD-8DD8-289409B13AF8}" srcOrd="2" destOrd="0" presId="urn:microsoft.com/office/officeart/2005/8/layout/hierarchy3"/>
    <dgm:cxn modelId="{3FEC8DAC-0246-47BA-9FF6-D3579CC38ABB}" type="presParOf" srcId="{F081A957-2F45-4F61-81DA-73ABD3C81F39}" destId="{EC8C79F1-5BFA-43B9-9916-D7FC3A1A97D9}" srcOrd="3" destOrd="0" presId="urn:microsoft.com/office/officeart/2005/8/layout/hierarchy3"/>
    <dgm:cxn modelId="{18F81F4F-ED6F-4D83-A69C-C118A99D32BE}" type="presParOf" srcId="{F081A957-2F45-4F61-81DA-73ABD3C81F39}" destId="{68D4E18F-EF8C-4894-A78C-4D56223C98E6}" srcOrd="4" destOrd="0" presId="urn:microsoft.com/office/officeart/2005/8/layout/hierarchy3"/>
    <dgm:cxn modelId="{BB4D8023-0B8B-459C-A8FD-8E4E1077EE62}" type="presParOf" srcId="{F081A957-2F45-4F61-81DA-73ABD3C81F39}" destId="{55C1878F-0FBC-4761-A446-6AC5FB0E1EA8}" srcOrd="5" destOrd="0" presId="urn:microsoft.com/office/officeart/2005/8/layout/hierarchy3"/>
    <dgm:cxn modelId="{AAF0873F-1031-44F1-83BF-D93A3967C0B9}" type="presParOf" srcId="{F081A957-2F45-4F61-81DA-73ABD3C81F39}" destId="{6770FBF2-1CAD-4C9E-BE1E-A750EDEDC77E}" srcOrd="6" destOrd="0" presId="urn:microsoft.com/office/officeart/2005/8/layout/hierarchy3"/>
    <dgm:cxn modelId="{1DA8C892-E95D-435E-9ACB-863E445CD452}" type="presParOf" srcId="{F081A957-2F45-4F61-81DA-73ABD3C81F39}" destId="{AAE14102-0440-4E64-A482-7AADC3B7936E}" srcOrd="7" destOrd="0" presId="urn:microsoft.com/office/officeart/2005/8/layout/hierarchy3"/>
    <dgm:cxn modelId="{64F1621C-E92F-4F65-AB49-D2E44391DA20}" type="presParOf" srcId="{F081A957-2F45-4F61-81DA-73ABD3C81F39}" destId="{20B04B46-CCD9-4431-B05A-3EADBBFCBE3A}" srcOrd="8" destOrd="0" presId="urn:microsoft.com/office/officeart/2005/8/layout/hierarchy3"/>
    <dgm:cxn modelId="{50412CE2-DE5F-4FFF-8021-5CB7A07F4FDF}" type="presParOf" srcId="{F081A957-2F45-4F61-81DA-73ABD3C81F39}" destId="{1AED4FF6-38A3-4548-8EAE-083B6ABF1C67}" srcOrd="9" destOrd="0" presId="urn:microsoft.com/office/officeart/2005/8/layout/hierarchy3"/>
    <dgm:cxn modelId="{F902E9F7-6099-4F7E-AF9D-1A5FC098EFBD}" type="presParOf" srcId="{F081A957-2F45-4F61-81DA-73ABD3C81F39}" destId="{FAA55554-A709-4F2D-B964-5C4B4A003794}" srcOrd="10" destOrd="0" presId="urn:microsoft.com/office/officeart/2005/8/layout/hierarchy3"/>
    <dgm:cxn modelId="{171A38E9-EAEB-4274-AD61-DA0CD4AEF3C2}" type="presParOf" srcId="{F081A957-2F45-4F61-81DA-73ABD3C81F39}" destId="{2418D727-DADC-424E-A93D-05DB6173C142}" srcOrd="1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0913EF-BB0D-4E75-9C84-070DC3B1C2A5}">
      <dsp:nvSpPr>
        <dsp:cNvPr id="0" name=""/>
        <dsp:cNvSpPr/>
      </dsp:nvSpPr>
      <dsp:spPr>
        <a:xfrm>
          <a:off x="950593" y="5273"/>
          <a:ext cx="1512661" cy="756330"/>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1915" tIns="54610" rIns="81915" bIns="54610" numCol="1" spcCol="1270" anchor="ctr" anchorCtr="0">
          <a:noAutofit/>
        </a:bodyPr>
        <a:lstStyle/>
        <a:p>
          <a:pPr lvl="0" algn="ctr" defTabSz="1911350">
            <a:lnSpc>
              <a:spcPct val="90000"/>
            </a:lnSpc>
            <a:spcBef>
              <a:spcPct val="0"/>
            </a:spcBef>
            <a:spcAft>
              <a:spcPct val="35000"/>
            </a:spcAft>
          </a:pPr>
          <a:r>
            <a:rPr lang="es-CO" sz="4300" kern="1200" dirty="0" smtClean="0"/>
            <a:t>UC</a:t>
          </a:r>
          <a:endParaRPr lang="es-CO" sz="4300" kern="1200" dirty="0"/>
        </a:p>
      </dsp:txBody>
      <dsp:txXfrm>
        <a:off x="972745" y="27425"/>
        <a:ext cx="1468357" cy="712026"/>
      </dsp:txXfrm>
    </dsp:sp>
    <dsp:sp modelId="{78A145E8-2A4E-44E2-A108-11E22230DD82}">
      <dsp:nvSpPr>
        <dsp:cNvPr id="0" name=""/>
        <dsp:cNvSpPr/>
      </dsp:nvSpPr>
      <dsp:spPr>
        <a:xfrm>
          <a:off x="1101860" y="761604"/>
          <a:ext cx="151266" cy="567248"/>
        </a:xfrm>
        <a:custGeom>
          <a:avLst/>
          <a:gdLst/>
          <a:ahLst/>
          <a:cxnLst/>
          <a:rect l="0" t="0" r="0" b="0"/>
          <a:pathLst>
            <a:path>
              <a:moveTo>
                <a:pt x="0" y="0"/>
              </a:moveTo>
              <a:lnTo>
                <a:pt x="0" y="567248"/>
              </a:lnTo>
              <a:lnTo>
                <a:pt x="151266" y="567248"/>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17B65F5-9D86-44FD-AF07-F430B3185FA4}">
      <dsp:nvSpPr>
        <dsp:cNvPr id="0" name=""/>
        <dsp:cNvSpPr/>
      </dsp:nvSpPr>
      <dsp:spPr>
        <a:xfrm>
          <a:off x="1253126" y="950686"/>
          <a:ext cx="1210129" cy="756330"/>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0955" tIns="13970" rIns="20955" bIns="13970" numCol="1" spcCol="1270" anchor="ctr" anchorCtr="0">
          <a:noAutofit/>
        </a:bodyPr>
        <a:lstStyle/>
        <a:p>
          <a:pPr lvl="0" algn="ctr" defTabSz="488950">
            <a:lnSpc>
              <a:spcPct val="90000"/>
            </a:lnSpc>
            <a:spcBef>
              <a:spcPct val="0"/>
            </a:spcBef>
            <a:spcAft>
              <a:spcPct val="35000"/>
            </a:spcAft>
          </a:pPr>
          <a:r>
            <a:rPr lang="es-CO" sz="1100" kern="1200" dirty="0" smtClean="0"/>
            <a:t>Signos y síntomas inespecíficos (40%)</a:t>
          </a:r>
          <a:endParaRPr lang="es-CO" sz="1100" kern="1200" dirty="0"/>
        </a:p>
      </dsp:txBody>
      <dsp:txXfrm>
        <a:off x="1275278" y="972838"/>
        <a:ext cx="1165825" cy="712026"/>
      </dsp:txXfrm>
    </dsp:sp>
    <dsp:sp modelId="{8FE86142-B0D8-4DDC-AAA9-3DD6BF7956CA}">
      <dsp:nvSpPr>
        <dsp:cNvPr id="0" name=""/>
        <dsp:cNvSpPr/>
      </dsp:nvSpPr>
      <dsp:spPr>
        <a:xfrm>
          <a:off x="1101860" y="761604"/>
          <a:ext cx="151266" cy="1512661"/>
        </a:xfrm>
        <a:custGeom>
          <a:avLst/>
          <a:gdLst/>
          <a:ahLst/>
          <a:cxnLst/>
          <a:rect l="0" t="0" r="0" b="0"/>
          <a:pathLst>
            <a:path>
              <a:moveTo>
                <a:pt x="0" y="0"/>
              </a:moveTo>
              <a:lnTo>
                <a:pt x="0" y="1512661"/>
              </a:lnTo>
              <a:lnTo>
                <a:pt x="151266" y="1512661"/>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5AF8F6B-7008-455D-BD51-356D51A2550D}">
      <dsp:nvSpPr>
        <dsp:cNvPr id="0" name=""/>
        <dsp:cNvSpPr/>
      </dsp:nvSpPr>
      <dsp:spPr>
        <a:xfrm>
          <a:off x="1253126" y="1896100"/>
          <a:ext cx="1210129" cy="756330"/>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161707"/>
              <a:satOff val="-9325"/>
              <a:lumOff val="959"/>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0955" tIns="13970" rIns="20955" bIns="13970" numCol="1" spcCol="1270" anchor="ctr" anchorCtr="0">
          <a:noAutofit/>
        </a:bodyPr>
        <a:lstStyle/>
        <a:p>
          <a:pPr lvl="0" algn="ctr" defTabSz="488950">
            <a:lnSpc>
              <a:spcPct val="90000"/>
            </a:lnSpc>
            <a:spcBef>
              <a:spcPct val="0"/>
            </a:spcBef>
            <a:spcAft>
              <a:spcPct val="35000"/>
            </a:spcAft>
          </a:pPr>
          <a:r>
            <a:rPr lang="es-CO" sz="1100" kern="1200" dirty="0" smtClean="0"/>
            <a:t>Astenia (20%)</a:t>
          </a:r>
          <a:endParaRPr lang="es-CO" sz="1100" kern="1200" dirty="0"/>
        </a:p>
      </dsp:txBody>
      <dsp:txXfrm>
        <a:off x="1275278" y="1918252"/>
        <a:ext cx="1165825" cy="712026"/>
      </dsp:txXfrm>
    </dsp:sp>
    <dsp:sp modelId="{7D872EBC-1FE5-4630-8BD1-4E0692DF6ED6}">
      <dsp:nvSpPr>
        <dsp:cNvPr id="0" name=""/>
        <dsp:cNvSpPr/>
      </dsp:nvSpPr>
      <dsp:spPr>
        <a:xfrm>
          <a:off x="1101860" y="761604"/>
          <a:ext cx="151266" cy="2458075"/>
        </a:xfrm>
        <a:custGeom>
          <a:avLst/>
          <a:gdLst/>
          <a:ahLst/>
          <a:cxnLst/>
          <a:rect l="0" t="0" r="0" b="0"/>
          <a:pathLst>
            <a:path>
              <a:moveTo>
                <a:pt x="0" y="0"/>
              </a:moveTo>
              <a:lnTo>
                <a:pt x="0" y="2458075"/>
              </a:lnTo>
              <a:lnTo>
                <a:pt x="151266" y="2458075"/>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D9B7FC7-B899-48D4-9570-A9D40F8D5FB9}">
      <dsp:nvSpPr>
        <dsp:cNvPr id="0" name=""/>
        <dsp:cNvSpPr/>
      </dsp:nvSpPr>
      <dsp:spPr>
        <a:xfrm>
          <a:off x="1253126" y="2841514"/>
          <a:ext cx="1210129" cy="756330"/>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323414"/>
              <a:satOff val="-18651"/>
              <a:lumOff val="1917"/>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0955" tIns="13970" rIns="20955" bIns="13970" numCol="1" spcCol="1270" anchor="ctr" anchorCtr="0">
          <a:noAutofit/>
        </a:bodyPr>
        <a:lstStyle/>
        <a:p>
          <a:pPr lvl="0" algn="ctr" defTabSz="488950">
            <a:lnSpc>
              <a:spcPct val="90000"/>
            </a:lnSpc>
            <a:spcBef>
              <a:spcPct val="0"/>
            </a:spcBef>
            <a:spcAft>
              <a:spcPct val="35000"/>
            </a:spcAft>
          </a:pPr>
          <a:r>
            <a:rPr lang="es-CO" sz="1100" kern="1200" dirty="0" smtClean="0"/>
            <a:t>Fiebre (20%)</a:t>
          </a:r>
          <a:endParaRPr lang="es-CO" sz="1100" kern="1200" dirty="0"/>
        </a:p>
      </dsp:txBody>
      <dsp:txXfrm>
        <a:off x="1275278" y="2863666"/>
        <a:ext cx="1165825" cy="712026"/>
      </dsp:txXfrm>
    </dsp:sp>
    <dsp:sp modelId="{AE201FC2-3260-49BD-AB48-C003A6BD597D}">
      <dsp:nvSpPr>
        <dsp:cNvPr id="0" name=""/>
        <dsp:cNvSpPr/>
      </dsp:nvSpPr>
      <dsp:spPr>
        <a:xfrm>
          <a:off x="1101860" y="761604"/>
          <a:ext cx="151266" cy="3403489"/>
        </a:xfrm>
        <a:custGeom>
          <a:avLst/>
          <a:gdLst/>
          <a:ahLst/>
          <a:cxnLst/>
          <a:rect l="0" t="0" r="0" b="0"/>
          <a:pathLst>
            <a:path>
              <a:moveTo>
                <a:pt x="0" y="0"/>
              </a:moveTo>
              <a:lnTo>
                <a:pt x="0" y="3403489"/>
              </a:lnTo>
              <a:lnTo>
                <a:pt x="151266" y="3403489"/>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3B763B7-68A7-467F-A25C-2CC2A493A733}">
      <dsp:nvSpPr>
        <dsp:cNvPr id="0" name=""/>
        <dsp:cNvSpPr/>
      </dsp:nvSpPr>
      <dsp:spPr>
        <a:xfrm>
          <a:off x="1253126" y="3786927"/>
          <a:ext cx="1210129" cy="756330"/>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485121"/>
              <a:satOff val="-27976"/>
              <a:lumOff val="2876"/>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0955" tIns="13970" rIns="20955" bIns="13970" numCol="1" spcCol="1270" anchor="ctr" anchorCtr="0">
          <a:noAutofit/>
        </a:bodyPr>
        <a:lstStyle/>
        <a:p>
          <a:pPr lvl="0" algn="ctr" defTabSz="488950">
            <a:lnSpc>
              <a:spcPct val="90000"/>
            </a:lnSpc>
            <a:spcBef>
              <a:spcPct val="0"/>
            </a:spcBef>
            <a:spcAft>
              <a:spcPct val="35000"/>
            </a:spcAft>
          </a:pPr>
          <a:r>
            <a:rPr lang="es-CO" sz="1100" kern="1200" dirty="0" smtClean="0"/>
            <a:t>Perdida de peso (11%)</a:t>
          </a:r>
          <a:endParaRPr lang="es-CO" sz="1100" kern="1200" dirty="0"/>
        </a:p>
      </dsp:txBody>
      <dsp:txXfrm>
        <a:off x="1275278" y="3809079"/>
        <a:ext cx="1165825" cy="712026"/>
      </dsp:txXfrm>
    </dsp:sp>
    <dsp:sp modelId="{DB9B97B4-3584-4A7E-B135-38F124C8BB1B}">
      <dsp:nvSpPr>
        <dsp:cNvPr id="0" name=""/>
        <dsp:cNvSpPr/>
      </dsp:nvSpPr>
      <dsp:spPr>
        <a:xfrm>
          <a:off x="2841421" y="5273"/>
          <a:ext cx="1512661" cy="756330"/>
        </a:xfrm>
        <a:prstGeom prst="roundRect">
          <a:avLst>
            <a:gd name="adj" fmla="val 10000"/>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1915" tIns="54610" rIns="81915" bIns="54610" numCol="1" spcCol="1270" anchor="ctr" anchorCtr="0">
          <a:noAutofit/>
        </a:bodyPr>
        <a:lstStyle/>
        <a:p>
          <a:pPr lvl="0" algn="ctr" defTabSz="1911350">
            <a:lnSpc>
              <a:spcPct val="90000"/>
            </a:lnSpc>
            <a:spcBef>
              <a:spcPct val="0"/>
            </a:spcBef>
            <a:spcAft>
              <a:spcPct val="35000"/>
            </a:spcAft>
          </a:pPr>
          <a:r>
            <a:rPr lang="es-CO" sz="4300" kern="1200" dirty="0" smtClean="0"/>
            <a:t>MC</a:t>
          </a:r>
          <a:endParaRPr lang="es-CO" sz="4300" kern="1200" dirty="0"/>
        </a:p>
      </dsp:txBody>
      <dsp:txXfrm>
        <a:off x="2863573" y="27425"/>
        <a:ext cx="1468357" cy="712026"/>
      </dsp:txXfrm>
    </dsp:sp>
    <dsp:sp modelId="{2E2DC49B-2D3E-452F-AA78-5914807DF9CC}">
      <dsp:nvSpPr>
        <dsp:cNvPr id="0" name=""/>
        <dsp:cNvSpPr/>
      </dsp:nvSpPr>
      <dsp:spPr>
        <a:xfrm>
          <a:off x="2992687" y="761604"/>
          <a:ext cx="151266" cy="567248"/>
        </a:xfrm>
        <a:custGeom>
          <a:avLst/>
          <a:gdLst/>
          <a:ahLst/>
          <a:cxnLst/>
          <a:rect l="0" t="0" r="0" b="0"/>
          <a:pathLst>
            <a:path>
              <a:moveTo>
                <a:pt x="0" y="0"/>
              </a:moveTo>
              <a:lnTo>
                <a:pt x="0" y="567248"/>
              </a:lnTo>
              <a:lnTo>
                <a:pt x="151266" y="567248"/>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7B754E6-0B74-4A91-B09A-2E1EBB1122FA}">
      <dsp:nvSpPr>
        <dsp:cNvPr id="0" name=""/>
        <dsp:cNvSpPr/>
      </dsp:nvSpPr>
      <dsp:spPr>
        <a:xfrm>
          <a:off x="3143953" y="950686"/>
          <a:ext cx="1210129" cy="756330"/>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646828"/>
              <a:satOff val="-37301"/>
              <a:lumOff val="3835"/>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0955" tIns="13970" rIns="20955" bIns="13970" numCol="1" spcCol="1270" anchor="ctr" anchorCtr="0">
          <a:noAutofit/>
        </a:bodyPr>
        <a:lstStyle/>
        <a:p>
          <a:pPr lvl="0" algn="ctr" defTabSz="488950">
            <a:lnSpc>
              <a:spcPct val="90000"/>
            </a:lnSpc>
            <a:spcBef>
              <a:spcPct val="0"/>
            </a:spcBef>
            <a:spcAft>
              <a:spcPct val="35000"/>
            </a:spcAft>
          </a:pPr>
          <a:r>
            <a:rPr lang="es-CO" sz="1100" kern="1200" dirty="0" smtClean="0"/>
            <a:t>Siempre sintomática</a:t>
          </a:r>
          <a:endParaRPr lang="es-CO" sz="1100" kern="1200" dirty="0"/>
        </a:p>
      </dsp:txBody>
      <dsp:txXfrm>
        <a:off x="3166105" y="972838"/>
        <a:ext cx="1165825" cy="712026"/>
      </dsp:txXfrm>
    </dsp:sp>
    <dsp:sp modelId="{6DB3198F-47C8-4FFD-8DD8-289409B13AF8}">
      <dsp:nvSpPr>
        <dsp:cNvPr id="0" name=""/>
        <dsp:cNvSpPr/>
      </dsp:nvSpPr>
      <dsp:spPr>
        <a:xfrm>
          <a:off x="2992687" y="761604"/>
          <a:ext cx="151266" cy="1512661"/>
        </a:xfrm>
        <a:custGeom>
          <a:avLst/>
          <a:gdLst/>
          <a:ahLst/>
          <a:cxnLst/>
          <a:rect l="0" t="0" r="0" b="0"/>
          <a:pathLst>
            <a:path>
              <a:moveTo>
                <a:pt x="0" y="0"/>
              </a:moveTo>
              <a:lnTo>
                <a:pt x="0" y="1512661"/>
              </a:lnTo>
              <a:lnTo>
                <a:pt x="151266" y="1512661"/>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C8C79F1-5BFA-43B9-9916-D7FC3A1A97D9}">
      <dsp:nvSpPr>
        <dsp:cNvPr id="0" name=""/>
        <dsp:cNvSpPr/>
      </dsp:nvSpPr>
      <dsp:spPr>
        <a:xfrm>
          <a:off x="3143953" y="1896100"/>
          <a:ext cx="1210129" cy="756330"/>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808535"/>
              <a:satOff val="-46627"/>
              <a:lumOff val="4793"/>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0955" tIns="13970" rIns="20955" bIns="13970" numCol="1" spcCol="1270" anchor="ctr" anchorCtr="0">
          <a:noAutofit/>
        </a:bodyPr>
        <a:lstStyle/>
        <a:p>
          <a:pPr lvl="0" algn="ctr" defTabSz="488950">
            <a:lnSpc>
              <a:spcPct val="90000"/>
            </a:lnSpc>
            <a:spcBef>
              <a:spcPct val="0"/>
            </a:spcBef>
            <a:spcAft>
              <a:spcPct val="35000"/>
            </a:spcAft>
          </a:pPr>
          <a:r>
            <a:rPr lang="es-CO" sz="1100" kern="1200" dirty="0" smtClean="0"/>
            <a:t>Perdida de peso (69%)</a:t>
          </a:r>
          <a:endParaRPr lang="es-CO" sz="1100" kern="1200" dirty="0"/>
        </a:p>
      </dsp:txBody>
      <dsp:txXfrm>
        <a:off x="3166105" y="1918252"/>
        <a:ext cx="1165825" cy="712026"/>
      </dsp:txXfrm>
    </dsp:sp>
    <dsp:sp modelId="{68D4E18F-EF8C-4894-A78C-4D56223C98E6}">
      <dsp:nvSpPr>
        <dsp:cNvPr id="0" name=""/>
        <dsp:cNvSpPr/>
      </dsp:nvSpPr>
      <dsp:spPr>
        <a:xfrm>
          <a:off x="2992687" y="761604"/>
          <a:ext cx="151266" cy="2458075"/>
        </a:xfrm>
        <a:custGeom>
          <a:avLst/>
          <a:gdLst/>
          <a:ahLst/>
          <a:cxnLst/>
          <a:rect l="0" t="0" r="0" b="0"/>
          <a:pathLst>
            <a:path>
              <a:moveTo>
                <a:pt x="0" y="0"/>
              </a:moveTo>
              <a:lnTo>
                <a:pt x="0" y="2458075"/>
              </a:lnTo>
              <a:lnTo>
                <a:pt x="151266" y="2458075"/>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5C1878F-0FBC-4761-A446-6AC5FB0E1EA8}">
      <dsp:nvSpPr>
        <dsp:cNvPr id="0" name=""/>
        <dsp:cNvSpPr/>
      </dsp:nvSpPr>
      <dsp:spPr>
        <a:xfrm>
          <a:off x="3143953" y="2841514"/>
          <a:ext cx="1210129" cy="756330"/>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970242"/>
              <a:satOff val="-55952"/>
              <a:lumOff val="5752"/>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0955" tIns="13970" rIns="20955" bIns="13970" numCol="1" spcCol="1270" anchor="ctr" anchorCtr="0">
          <a:noAutofit/>
        </a:bodyPr>
        <a:lstStyle/>
        <a:p>
          <a:pPr lvl="0" algn="ctr" defTabSz="488950">
            <a:lnSpc>
              <a:spcPct val="90000"/>
            </a:lnSpc>
            <a:spcBef>
              <a:spcPct val="0"/>
            </a:spcBef>
            <a:spcAft>
              <a:spcPct val="35000"/>
            </a:spcAft>
          </a:pPr>
          <a:r>
            <a:rPr lang="es-CO" sz="1100" kern="1200" dirty="0" smtClean="0"/>
            <a:t>Fiebre (67%)</a:t>
          </a:r>
          <a:endParaRPr lang="es-CO" sz="1100" kern="1200" dirty="0"/>
        </a:p>
      </dsp:txBody>
      <dsp:txXfrm>
        <a:off x="3166105" y="2863666"/>
        <a:ext cx="1165825" cy="712026"/>
      </dsp:txXfrm>
    </dsp:sp>
    <dsp:sp modelId="{6770FBF2-1CAD-4C9E-BE1E-A750EDEDC77E}">
      <dsp:nvSpPr>
        <dsp:cNvPr id="0" name=""/>
        <dsp:cNvSpPr/>
      </dsp:nvSpPr>
      <dsp:spPr>
        <a:xfrm>
          <a:off x="2992687" y="761604"/>
          <a:ext cx="151266" cy="3403489"/>
        </a:xfrm>
        <a:custGeom>
          <a:avLst/>
          <a:gdLst/>
          <a:ahLst/>
          <a:cxnLst/>
          <a:rect l="0" t="0" r="0" b="0"/>
          <a:pathLst>
            <a:path>
              <a:moveTo>
                <a:pt x="0" y="0"/>
              </a:moveTo>
              <a:lnTo>
                <a:pt x="0" y="3403489"/>
              </a:lnTo>
              <a:lnTo>
                <a:pt x="151266" y="3403489"/>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AE14102-0440-4E64-A482-7AADC3B7936E}">
      <dsp:nvSpPr>
        <dsp:cNvPr id="0" name=""/>
        <dsp:cNvSpPr/>
      </dsp:nvSpPr>
      <dsp:spPr>
        <a:xfrm>
          <a:off x="3143953" y="3786927"/>
          <a:ext cx="1210129" cy="756330"/>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1131949"/>
              <a:satOff val="-65277"/>
              <a:lumOff val="6711"/>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0955" tIns="13970" rIns="20955" bIns="13970" numCol="1" spcCol="1270" anchor="ctr" anchorCtr="0">
          <a:noAutofit/>
        </a:bodyPr>
        <a:lstStyle/>
        <a:p>
          <a:pPr lvl="0" algn="ctr" defTabSz="488950">
            <a:lnSpc>
              <a:spcPct val="90000"/>
            </a:lnSpc>
            <a:spcBef>
              <a:spcPct val="0"/>
            </a:spcBef>
            <a:spcAft>
              <a:spcPct val="35000"/>
            </a:spcAft>
          </a:pPr>
          <a:r>
            <a:rPr lang="es-CO" sz="1100" kern="1200" dirty="0" smtClean="0"/>
            <a:t/>
          </a:r>
          <a:br>
            <a:rPr lang="es-CO" sz="1100" kern="1200" dirty="0" smtClean="0"/>
          </a:br>
          <a:r>
            <a:rPr lang="es-CO" sz="1100" kern="1200" dirty="0" smtClean="0"/>
            <a:t>Lifadenopatia periférica (81%)</a:t>
          </a:r>
          <a:endParaRPr lang="es-CO" sz="1100" kern="1200" dirty="0"/>
        </a:p>
      </dsp:txBody>
      <dsp:txXfrm>
        <a:off x="3166105" y="3809079"/>
        <a:ext cx="1165825" cy="712026"/>
      </dsp:txXfrm>
    </dsp:sp>
    <dsp:sp modelId="{20B04B46-CCD9-4431-B05A-3EADBBFCBE3A}">
      <dsp:nvSpPr>
        <dsp:cNvPr id="0" name=""/>
        <dsp:cNvSpPr/>
      </dsp:nvSpPr>
      <dsp:spPr>
        <a:xfrm>
          <a:off x="2992687" y="761604"/>
          <a:ext cx="151266" cy="4348902"/>
        </a:xfrm>
        <a:custGeom>
          <a:avLst/>
          <a:gdLst/>
          <a:ahLst/>
          <a:cxnLst/>
          <a:rect l="0" t="0" r="0" b="0"/>
          <a:pathLst>
            <a:path>
              <a:moveTo>
                <a:pt x="0" y="0"/>
              </a:moveTo>
              <a:lnTo>
                <a:pt x="0" y="4348902"/>
              </a:lnTo>
              <a:lnTo>
                <a:pt x="151266" y="4348902"/>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AED4FF6-38A3-4548-8EAE-083B6ABF1C67}">
      <dsp:nvSpPr>
        <dsp:cNvPr id="0" name=""/>
        <dsp:cNvSpPr/>
      </dsp:nvSpPr>
      <dsp:spPr>
        <a:xfrm>
          <a:off x="3143953" y="4732341"/>
          <a:ext cx="1210129" cy="756330"/>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1293656"/>
              <a:satOff val="-74603"/>
              <a:lumOff val="7669"/>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0955" tIns="13970" rIns="20955" bIns="13970" numCol="1" spcCol="1270" anchor="ctr" anchorCtr="0">
          <a:noAutofit/>
        </a:bodyPr>
        <a:lstStyle/>
        <a:p>
          <a:pPr lvl="0" algn="ctr" defTabSz="488950">
            <a:lnSpc>
              <a:spcPct val="90000"/>
            </a:lnSpc>
            <a:spcBef>
              <a:spcPct val="0"/>
            </a:spcBef>
            <a:spcAft>
              <a:spcPct val="35000"/>
            </a:spcAft>
          </a:pPr>
          <a:r>
            <a:rPr lang="es-CO" sz="1100" kern="1200" dirty="0" smtClean="0"/>
            <a:t/>
          </a:r>
          <a:br>
            <a:rPr lang="es-CO" sz="1100" kern="1200" dirty="0" smtClean="0"/>
          </a:br>
          <a:r>
            <a:rPr lang="es-CO" sz="1100" kern="1200" dirty="0" smtClean="0"/>
            <a:t>Hepatomegalia y/o esplenomegalia (75%)</a:t>
          </a:r>
          <a:endParaRPr lang="es-CO" sz="1100" kern="1200" dirty="0"/>
        </a:p>
      </dsp:txBody>
      <dsp:txXfrm>
        <a:off x="3166105" y="4754493"/>
        <a:ext cx="1165825" cy="712026"/>
      </dsp:txXfrm>
    </dsp:sp>
    <dsp:sp modelId="{FAA55554-A709-4F2D-B964-5C4B4A003794}">
      <dsp:nvSpPr>
        <dsp:cNvPr id="0" name=""/>
        <dsp:cNvSpPr/>
      </dsp:nvSpPr>
      <dsp:spPr>
        <a:xfrm>
          <a:off x="2992687" y="761604"/>
          <a:ext cx="151266" cy="5294316"/>
        </a:xfrm>
        <a:custGeom>
          <a:avLst/>
          <a:gdLst/>
          <a:ahLst/>
          <a:cxnLst/>
          <a:rect l="0" t="0" r="0" b="0"/>
          <a:pathLst>
            <a:path>
              <a:moveTo>
                <a:pt x="0" y="0"/>
              </a:moveTo>
              <a:lnTo>
                <a:pt x="0" y="5294316"/>
              </a:lnTo>
              <a:lnTo>
                <a:pt x="151266" y="5294316"/>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418D727-DADC-424E-A93D-05DB6173C142}">
      <dsp:nvSpPr>
        <dsp:cNvPr id="0" name=""/>
        <dsp:cNvSpPr/>
      </dsp:nvSpPr>
      <dsp:spPr>
        <a:xfrm>
          <a:off x="3143953" y="5677754"/>
          <a:ext cx="1210129" cy="756330"/>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1455363"/>
              <a:satOff val="-83928"/>
              <a:lumOff val="8628"/>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0955" tIns="13970" rIns="20955" bIns="13970" numCol="1" spcCol="1270" anchor="ctr" anchorCtr="0">
          <a:noAutofit/>
        </a:bodyPr>
        <a:lstStyle/>
        <a:p>
          <a:pPr lvl="0" algn="ctr" defTabSz="488950">
            <a:lnSpc>
              <a:spcPct val="90000"/>
            </a:lnSpc>
            <a:spcBef>
              <a:spcPct val="0"/>
            </a:spcBef>
            <a:spcAft>
              <a:spcPct val="35000"/>
            </a:spcAft>
          </a:pPr>
          <a:r>
            <a:rPr lang="es-CO" sz="1100" kern="1200" dirty="0" smtClean="0"/>
            <a:t/>
          </a:r>
          <a:br>
            <a:rPr lang="es-CO" sz="1100" kern="1200" dirty="0" smtClean="0"/>
          </a:br>
          <a:r>
            <a:rPr lang="es-CO" sz="1100" kern="1200" dirty="0" smtClean="0"/>
            <a:t>Síndrome de POEMS y cambios en la piel (23%)</a:t>
          </a:r>
          <a:endParaRPr lang="es-CO" sz="1100" kern="1200" dirty="0"/>
        </a:p>
      </dsp:txBody>
      <dsp:txXfrm>
        <a:off x="3166105" y="5699906"/>
        <a:ext cx="1165825" cy="71202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2.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9857BD-A639-46E8-85F3-0BB31461C9DF}" type="datetimeFigureOut">
              <a:rPr lang="es-CO" smtClean="0"/>
              <a:t>9/08/2020</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B0C0A2-7148-415A-A815-6F5CCDA71937}" type="slidenum">
              <a:rPr lang="es-CO" smtClean="0"/>
              <a:t>‹Nº›</a:t>
            </a:fld>
            <a:endParaRPr lang="es-CO"/>
          </a:p>
        </p:txBody>
      </p:sp>
    </p:spTree>
    <p:extLst>
      <p:ext uri="{BB962C8B-B14F-4D97-AF65-F5344CB8AC3E}">
        <p14:creationId xmlns:p14="http://schemas.microsoft.com/office/powerpoint/2010/main" val="20899942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dirty="0" smtClean="0"/>
              <a:t>Variante </a:t>
            </a:r>
            <a:r>
              <a:rPr lang="es-CO" dirty="0" err="1" smtClean="0"/>
              <a:t>hipervascular</a:t>
            </a:r>
            <a:r>
              <a:rPr lang="es-CO" dirty="0" smtClean="0"/>
              <a:t>: enfermedad </a:t>
            </a:r>
            <a:r>
              <a:rPr lang="es-CO" dirty="0" err="1" smtClean="0"/>
              <a:t>multicéntrica</a:t>
            </a:r>
            <a:r>
              <a:rPr lang="es-CO" dirty="0" smtClean="0"/>
              <a:t> idiopática con síndrome </a:t>
            </a:r>
            <a:r>
              <a:rPr lang="es-CO" dirty="0" err="1" smtClean="0"/>
              <a:t>TAFRO</a:t>
            </a:r>
            <a:r>
              <a:rPr lang="es-CO" dirty="0" smtClean="0"/>
              <a:t> grandes colecciones o láminas de células plasmáticas, generalmente en ausencia de cambios regresivos de los folículos y aumento de la vascularización</a:t>
            </a:r>
          </a:p>
          <a:p>
            <a:endParaRPr lang="es-CO" dirty="0"/>
          </a:p>
        </p:txBody>
      </p:sp>
      <p:sp>
        <p:nvSpPr>
          <p:cNvPr id="4" name="Marcador de número de diapositiva 3"/>
          <p:cNvSpPr>
            <a:spLocks noGrp="1"/>
          </p:cNvSpPr>
          <p:nvPr>
            <p:ph type="sldNum" sz="quarter" idx="10"/>
          </p:nvPr>
        </p:nvSpPr>
        <p:spPr/>
        <p:txBody>
          <a:bodyPr/>
          <a:lstStyle/>
          <a:p>
            <a:fld id="{10B0C0A2-7148-415A-A815-6F5CCDA71937}" type="slidenum">
              <a:rPr lang="es-CO" smtClean="0"/>
              <a:t>12</a:t>
            </a:fld>
            <a:endParaRPr lang="es-CO"/>
          </a:p>
        </p:txBody>
      </p:sp>
    </p:spTree>
    <p:extLst>
      <p:ext uri="{BB962C8B-B14F-4D97-AF65-F5344CB8AC3E}">
        <p14:creationId xmlns:p14="http://schemas.microsoft.com/office/powerpoint/2010/main" val="3068746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1200" b="1" kern="1200" dirty="0" smtClean="0">
                <a:solidFill>
                  <a:schemeClr val="tx1"/>
                </a:solidFill>
                <a:effectLst/>
                <a:latin typeface="+mn-lt"/>
                <a:ea typeface="+mn-ea"/>
                <a:cs typeface="+mn-cs"/>
              </a:rPr>
              <a:t>(ECM-VHH8+/VIH+):</a:t>
            </a:r>
            <a:r>
              <a:rPr lang="es-CO" sz="1200" kern="1200" dirty="0" smtClean="0">
                <a:solidFill>
                  <a:schemeClr val="tx1"/>
                </a:solidFill>
                <a:effectLst/>
                <a:latin typeface="+mn-lt"/>
                <a:ea typeface="+mn-ea"/>
                <a:cs typeface="+mn-cs"/>
              </a:rPr>
              <a:t> En pacientes inmunodeprimidos por infección del VIH la infección por VHH8 positiva puede provocar una desregulación sistémica de </a:t>
            </a:r>
            <a:r>
              <a:rPr lang="es-CO" sz="1200" kern="1200" dirty="0" err="1" smtClean="0">
                <a:solidFill>
                  <a:schemeClr val="tx1"/>
                </a:solidFill>
                <a:effectLst/>
                <a:latin typeface="+mn-lt"/>
                <a:ea typeface="+mn-ea"/>
                <a:cs typeface="+mn-cs"/>
              </a:rPr>
              <a:t>citocinas</a:t>
            </a:r>
            <a:r>
              <a:rPr lang="es-CO" sz="1200" kern="1200" dirty="0" smtClean="0">
                <a:solidFill>
                  <a:schemeClr val="tx1"/>
                </a:solidFill>
                <a:effectLst/>
                <a:latin typeface="+mn-lt"/>
                <a:ea typeface="+mn-ea"/>
                <a:cs typeface="+mn-cs"/>
              </a:rPr>
              <a:t> que da como resultado un </a:t>
            </a:r>
            <a:r>
              <a:rPr lang="es-CO" sz="1200" kern="1200" dirty="0" err="1" smtClean="0">
                <a:solidFill>
                  <a:schemeClr val="tx1"/>
                </a:solidFill>
                <a:effectLst/>
                <a:latin typeface="+mn-lt"/>
                <a:ea typeface="+mn-ea"/>
                <a:cs typeface="+mn-cs"/>
              </a:rPr>
              <a:t>cuadroclínico</a:t>
            </a:r>
            <a:r>
              <a:rPr lang="es-CO" sz="1200" kern="1200" dirty="0" smtClean="0">
                <a:solidFill>
                  <a:schemeClr val="tx1"/>
                </a:solidFill>
                <a:effectLst/>
                <a:latin typeface="+mn-lt"/>
                <a:ea typeface="+mn-ea"/>
                <a:cs typeface="+mn-cs"/>
              </a:rPr>
              <a:t>-patológico de la enfermedad de </a:t>
            </a:r>
            <a:r>
              <a:rPr lang="es-CO" sz="1200" kern="1200" dirty="0" err="1" smtClean="0">
                <a:solidFill>
                  <a:schemeClr val="tx1"/>
                </a:solidFill>
                <a:effectLst/>
                <a:latin typeface="+mn-lt"/>
                <a:ea typeface="+mn-ea"/>
                <a:cs typeface="+mn-cs"/>
              </a:rPr>
              <a:t>Castleman</a:t>
            </a:r>
            <a:r>
              <a:rPr lang="es-CO" sz="1200" kern="1200" dirty="0" smtClean="0">
                <a:solidFill>
                  <a:schemeClr val="tx1"/>
                </a:solidFill>
                <a:effectLst/>
                <a:latin typeface="+mn-lt"/>
                <a:ea typeface="+mn-ea"/>
                <a:cs typeface="+mn-cs"/>
              </a:rPr>
              <a:t> </a:t>
            </a:r>
            <a:r>
              <a:rPr lang="es-CO" sz="1200" kern="1200" dirty="0" err="1" smtClean="0">
                <a:solidFill>
                  <a:schemeClr val="tx1"/>
                </a:solidFill>
                <a:effectLst/>
                <a:latin typeface="+mn-lt"/>
                <a:ea typeface="+mn-ea"/>
                <a:cs typeface="+mn-cs"/>
              </a:rPr>
              <a:t>multicéntrica</a:t>
            </a:r>
            <a:r>
              <a:rPr lang="es-CO" sz="1200" kern="1200" dirty="0" smtClean="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s-CO" sz="1200" kern="1200" dirty="0" err="1" smtClean="0">
                <a:solidFill>
                  <a:schemeClr val="tx1"/>
                </a:solidFill>
                <a:effectLst/>
                <a:latin typeface="+mn-lt"/>
                <a:ea typeface="+mn-ea"/>
                <a:cs typeface="+mn-cs"/>
              </a:rPr>
              <a:t>TAFRO</a:t>
            </a:r>
            <a:r>
              <a:rPr lang="es-CO" sz="1200" kern="1200" dirty="0" smtClean="0">
                <a:solidFill>
                  <a:schemeClr val="tx1"/>
                </a:solidFill>
                <a:effectLst/>
                <a:latin typeface="+mn-lt"/>
                <a:ea typeface="+mn-ea"/>
                <a:cs typeface="+mn-cs"/>
              </a:rPr>
              <a:t>: Más prevalente en adultos (mediana de edad 50 años). </a:t>
            </a:r>
          </a:p>
          <a:p>
            <a:endParaRPr lang="es-CO" dirty="0"/>
          </a:p>
        </p:txBody>
      </p:sp>
      <p:sp>
        <p:nvSpPr>
          <p:cNvPr id="4" name="Marcador de número de diapositiva 3"/>
          <p:cNvSpPr>
            <a:spLocks noGrp="1"/>
          </p:cNvSpPr>
          <p:nvPr>
            <p:ph type="sldNum" sz="quarter" idx="10"/>
          </p:nvPr>
        </p:nvSpPr>
        <p:spPr/>
        <p:txBody>
          <a:bodyPr/>
          <a:lstStyle/>
          <a:p>
            <a:fld id="{10B0C0A2-7148-415A-A815-6F5CCDA71937}" type="slidenum">
              <a:rPr lang="es-CO" smtClean="0"/>
              <a:t>13</a:t>
            </a:fld>
            <a:endParaRPr lang="es-CO"/>
          </a:p>
        </p:txBody>
      </p:sp>
    </p:spTree>
    <p:extLst>
      <p:ext uri="{BB962C8B-B14F-4D97-AF65-F5344CB8AC3E}">
        <p14:creationId xmlns:p14="http://schemas.microsoft.com/office/powerpoint/2010/main" val="26873879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b="1" dirty="0" smtClean="0">
                <a:latin typeface="Arial" panose="020B0604020202020204" pitchFamily="34" charset="0"/>
                <a:ea typeface="Calibri" panose="020F0502020204030204" pitchFamily="34" charset="0"/>
              </a:rPr>
              <a:t>Forma hialino vascular (</a:t>
            </a:r>
            <a:r>
              <a:rPr lang="es-CO" b="1" dirty="0" err="1" smtClean="0">
                <a:latin typeface="Arial" panose="020B0604020202020204" pitchFamily="34" charset="0"/>
                <a:ea typeface="Calibri" panose="020F0502020204030204" pitchFamily="34" charset="0"/>
              </a:rPr>
              <a:t>HV</a:t>
            </a:r>
            <a:r>
              <a:rPr lang="es-CO" b="1" dirty="0" smtClean="0">
                <a:latin typeface="Arial" panose="020B0604020202020204" pitchFamily="34" charset="0"/>
                <a:ea typeface="Calibri" panose="020F0502020204030204" pitchFamily="34" charset="0"/>
              </a:rPr>
              <a:t>):</a:t>
            </a:r>
            <a:r>
              <a:rPr lang="es-CO" dirty="0" smtClean="0">
                <a:latin typeface="Arial" panose="020B0604020202020204" pitchFamily="34" charset="0"/>
                <a:ea typeface="Calibri" panose="020F0502020204030204" pitchFamily="34" charset="0"/>
              </a:rPr>
              <a:t> hay  centros  germinales  atróficos  con proliferación vascular de vasos </a:t>
            </a:r>
            <a:r>
              <a:rPr lang="es-CO" dirty="0" err="1" smtClean="0">
                <a:latin typeface="Arial" panose="020B0604020202020204" pitchFamily="34" charset="0"/>
                <a:ea typeface="Calibri" panose="020F0502020204030204" pitchFamily="34" charset="0"/>
              </a:rPr>
              <a:t>hialinizados</a:t>
            </a:r>
            <a:r>
              <a:rPr lang="es-CO" dirty="0" smtClean="0">
                <a:latin typeface="Arial" panose="020B0604020202020204" pitchFamily="34" charset="0"/>
                <a:ea typeface="Calibri" panose="020F0502020204030204" pitchFamily="34" charset="0"/>
              </a:rPr>
              <a:t>   penetrantes,  y células foliculares dendríticas </a:t>
            </a:r>
            <a:r>
              <a:rPr lang="es-CO" dirty="0" err="1" smtClean="0">
                <a:latin typeface="Arial" panose="020B0604020202020204" pitchFamily="34" charset="0"/>
                <a:ea typeface="Calibri" panose="020F0502020204030204" pitchFamily="34" charset="0"/>
              </a:rPr>
              <a:t>displásicas</a:t>
            </a:r>
            <a:r>
              <a:rPr lang="es-CO" dirty="0" smtClean="0">
                <a:latin typeface="Arial" panose="020B0604020202020204" pitchFamily="34" charset="0"/>
                <a:ea typeface="Calibri" panose="020F0502020204030204" pitchFamily="34" charset="0"/>
              </a:rPr>
              <a:t>, </a:t>
            </a:r>
            <a:endParaRPr lang="es-CO" dirty="0" smtClean="0"/>
          </a:p>
          <a:p>
            <a:r>
              <a:rPr lang="es-CO" b="1" dirty="0" smtClean="0">
                <a:latin typeface="Arial" panose="020B0604020202020204" pitchFamily="34" charset="0"/>
                <a:ea typeface="Calibri" panose="020F0502020204030204" pitchFamily="34" charset="0"/>
              </a:rPr>
              <a:t>Forma    plasmo    celular    (PC</a:t>
            </a:r>
            <a:r>
              <a:rPr lang="es-CO" dirty="0" smtClean="0">
                <a:latin typeface="Arial" panose="020B0604020202020204" pitchFamily="34" charset="0"/>
                <a:ea typeface="Calibri" panose="020F0502020204030204" pitchFamily="34" charset="0"/>
              </a:rPr>
              <a:t>): muestra ganglios linfáticos con arquitectura  normal,  pero  con centros germinales    </a:t>
            </a:r>
            <a:r>
              <a:rPr lang="es-CO" dirty="0" err="1" smtClean="0">
                <a:latin typeface="Arial" panose="020B0604020202020204" pitchFamily="34" charset="0"/>
                <a:ea typeface="Calibri" panose="020F0502020204030204" pitchFamily="34" charset="0"/>
              </a:rPr>
              <a:t>hiperplásicos</a:t>
            </a:r>
            <a:r>
              <a:rPr lang="es-CO" dirty="0" smtClean="0">
                <a:latin typeface="Arial" panose="020B0604020202020204" pitchFamily="34" charset="0"/>
                <a:ea typeface="Calibri" panose="020F0502020204030204" pitchFamily="34" charset="0"/>
              </a:rPr>
              <a:t>    y    regiones interfoliculares   que   contienen   células plasmáticas </a:t>
            </a:r>
            <a:r>
              <a:rPr lang="es-CO" dirty="0" err="1" smtClean="0">
                <a:latin typeface="Arial" panose="020B0604020202020204" pitchFamily="34" charset="0"/>
                <a:ea typeface="Calibri" panose="020F0502020204030204" pitchFamily="34" charset="0"/>
              </a:rPr>
              <a:t>policlonales</a:t>
            </a:r>
            <a:r>
              <a:rPr lang="es-CO" dirty="0" smtClean="0">
                <a:latin typeface="Arial" panose="020B0604020202020204" pitchFamily="34" charset="0"/>
                <a:ea typeface="Calibri" panose="020F0502020204030204" pitchFamily="34" charset="0"/>
              </a:rPr>
              <a:t>, aumento de plasmocitos. </a:t>
            </a:r>
            <a:endParaRPr lang="es-CO" dirty="0"/>
          </a:p>
        </p:txBody>
      </p:sp>
      <p:sp>
        <p:nvSpPr>
          <p:cNvPr id="4" name="Marcador de número de diapositiva 3"/>
          <p:cNvSpPr>
            <a:spLocks noGrp="1"/>
          </p:cNvSpPr>
          <p:nvPr>
            <p:ph type="sldNum" sz="quarter" idx="10"/>
          </p:nvPr>
        </p:nvSpPr>
        <p:spPr/>
        <p:txBody>
          <a:bodyPr/>
          <a:lstStyle/>
          <a:p>
            <a:fld id="{10B0C0A2-7148-415A-A815-6F5CCDA71937}" type="slidenum">
              <a:rPr lang="es-CO" smtClean="0"/>
              <a:t>14</a:t>
            </a:fld>
            <a:endParaRPr lang="es-CO"/>
          </a:p>
        </p:txBody>
      </p:sp>
    </p:spTree>
    <p:extLst>
      <p:ext uri="{BB962C8B-B14F-4D97-AF65-F5344CB8AC3E}">
        <p14:creationId xmlns:p14="http://schemas.microsoft.com/office/powerpoint/2010/main" val="19183723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O" dirty="0" err="1" smtClean="0"/>
              <a:t>Exéresis</a:t>
            </a:r>
            <a:r>
              <a:rPr lang="es-CO" dirty="0" smtClean="0"/>
              <a:t>: extirpación</a:t>
            </a:r>
            <a:r>
              <a:rPr lang="es-CO" baseline="0" dirty="0" smtClean="0"/>
              <a:t> de un órgano o tejido corporal</a:t>
            </a:r>
            <a:endParaRPr lang="es-CO" dirty="0"/>
          </a:p>
        </p:txBody>
      </p:sp>
      <p:sp>
        <p:nvSpPr>
          <p:cNvPr id="4" name="Marcador de número de diapositiva 3"/>
          <p:cNvSpPr>
            <a:spLocks noGrp="1"/>
          </p:cNvSpPr>
          <p:nvPr>
            <p:ph type="sldNum" sz="quarter" idx="10"/>
          </p:nvPr>
        </p:nvSpPr>
        <p:spPr/>
        <p:txBody>
          <a:bodyPr/>
          <a:lstStyle/>
          <a:p>
            <a:fld id="{10B0C0A2-7148-415A-A815-6F5CCDA71937}" type="slidenum">
              <a:rPr lang="es-CO" smtClean="0"/>
              <a:t>25</a:t>
            </a:fld>
            <a:endParaRPr lang="es-CO"/>
          </a:p>
        </p:txBody>
      </p:sp>
    </p:spTree>
    <p:extLst>
      <p:ext uri="{BB962C8B-B14F-4D97-AF65-F5344CB8AC3E}">
        <p14:creationId xmlns:p14="http://schemas.microsoft.com/office/powerpoint/2010/main" val="24153686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4" name="Imagen 7"/>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2709644"/>
            <a:ext cx="9144000" cy="1663447"/>
          </a:xfrm>
        </p:spPr>
        <p:txBody>
          <a:bodyPr>
            <a:normAutofit/>
          </a:bodyPr>
          <a:lstStyle>
            <a:lvl1pPr algn="ctr">
              <a:defRPr sz="4000" b="1">
                <a:solidFill>
                  <a:srgbClr val="AD3333"/>
                </a:solidFill>
                <a:latin typeface="+mn-lt"/>
              </a:defRPr>
            </a:lvl1pPr>
          </a:lstStyle>
          <a:p>
            <a:r>
              <a:rPr lang="es-ES" smtClean="0"/>
              <a:t>Haga clic para modificar el estilo de título del patrón</a:t>
            </a:r>
            <a:endParaRPr lang="es-CO" dirty="0"/>
          </a:p>
        </p:txBody>
      </p:sp>
      <p:sp>
        <p:nvSpPr>
          <p:cNvPr id="3" name="Subtítulo 2"/>
          <p:cNvSpPr>
            <a:spLocks noGrp="1"/>
          </p:cNvSpPr>
          <p:nvPr>
            <p:ph type="subTitle" idx="1"/>
          </p:nvPr>
        </p:nvSpPr>
        <p:spPr>
          <a:xfrm>
            <a:off x="1524000" y="4554909"/>
            <a:ext cx="9144000" cy="1010540"/>
          </a:xfrm>
        </p:spPr>
        <p:txBody>
          <a:bodyPr/>
          <a:lstStyle>
            <a:lvl1pPr marL="0" indent="0" algn="ctr">
              <a:buNone/>
              <a:defRPr sz="24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CO" dirty="0"/>
          </a:p>
        </p:txBody>
      </p:sp>
    </p:spTree>
    <p:extLst>
      <p:ext uri="{BB962C8B-B14F-4D97-AF65-F5344CB8AC3E}">
        <p14:creationId xmlns:p14="http://schemas.microsoft.com/office/powerpoint/2010/main" val="3773849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p:txBody>
          <a:bodyPr/>
          <a:lstStyle>
            <a:lvl1pPr>
              <a:defRPr/>
            </a:lvl1pPr>
          </a:lstStyle>
          <a:p>
            <a:fld id="{DD02786F-A25F-4CF2-9739-ED28BD46FEFF}" type="datetimeFigureOut">
              <a:rPr lang="es-CO" smtClean="0"/>
              <a:t>9/08/2020</a:t>
            </a:fld>
            <a:endParaRPr lang="es-CO"/>
          </a:p>
        </p:txBody>
      </p:sp>
      <p:sp>
        <p:nvSpPr>
          <p:cNvPr id="5" name="Marcador de pie de página 4"/>
          <p:cNvSpPr>
            <a:spLocks noGrp="1"/>
          </p:cNvSpPr>
          <p:nvPr>
            <p:ph type="ftr" sz="quarter" idx="11"/>
          </p:nvPr>
        </p:nvSpPr>
        <p:spPr/>
        <p:txBody>
          <a:bodyPr/>
          <a:lstStyle>
            <a:lvl1pPr>
              <a:defRPr/>
            </a:lvl1pPr>
          </a:lstStyle>
          <a:p>
            <a:endParaRPr lang="es-CO"/>
          </a:p>
        </p:txBody>
      </p:sp>
      <p:sp>
        <p:nvSpPr>
          <p:cNvPr id="6" name="Marcador de número de diapositiva 5"/>
          <p:cNvSpPr>
            <a:spLocks noGrp="1"/>
          </p:cNvSpPr>
          <p:nvPr>
            <p:ph type="sldNum" sz="quarter" idx="12"/>
          </p:nvPr>
        </p:nvSpPr>
        <p:spPr/>
        <p:txBody>
          <a:bodyPr/>
          <a:lstStyle>
            <a:lvl1pPr>
              <a:defRPr/>
            </a:lvl1pPr>
          </a:lstStyle>
          <a:p>
            <a:fld id="{4711C439-B0AF-4B67-B536-5962D8BD0201}" type="slidenum">
              <a:rPr lang="es-CO" smtClean="0"/>
              <a:t>‹Nº›</a:t>
            </a:fld>
            <a:endParaRPr lang="es-CO"/>
          </a:p>
        </p:txBody>
      </p:sp>
    </p:spTree>
    <p:extLst>
      <p:ext uri="{BB962C8B-B14F-4D97-AF65-F5344CB8AC3E}">
        <p14:creationId xmlns:p14="http://schemas.microsoft.com/office/powerpoint/2010/main" val="381264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2" y="365125"/>
            <a:ext cx="2628900" cy="5811838"/>
          </a:xfrm>
        </p:spPr>
        <p:txBody>
          <a:bodyPr vert="eaVert"/>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838202"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p:txBody>
          <a:bodyPr/>
          <a:lstStyle>
            <a:lvl1pPr>
              <a:defRPr/>
            </a:lvl1pPr>
          </a:lstStyle>
          <a:p>
            <a:fld id="{DD02786F-A25F-4CF2-9739-ED28BD46FEFF}" type="datetimeFigureOut">
              <a:rPr lang="es-CO" smtClean="0"/>
              <a:t>9/08/2020</a:t>
            </a:fld>
            <a:endParaRPr lang="es-CO"/>
          </a:p>
        </p:txBody>
      </p:sp>
      <p:sp>
        <p:nvSpPr>
          <p:cNvPr id="5" name="Marcador de pie de página 4"/>
          <p:cNvSpPr>
            <a:spLocks noGrp="1"/>
          </p:cNvSpPr>
          <p:nvPr>
            <p:ph type="ftr" sz="quarter" idx="11"/>
          </p:nvPr>
        </p:nvSpPr>
        <p:spPr/>
        <p:txBody>
          <a:bodyPr/>
          <a:lstStyle>
            <a:lvl1pPr>
              <a:defRPr/>
            </a:lvl1pPr>
          </a:lstStyle>
          <a:p>
            <a:endParaRPr lang="es-CO"/>
          </a:p>
        </p:txBody>
      </p:sp>
      <p:sp>
        <p:nvSpPr>
          <p:cNvPr id="6" name="Marcador de número de diapositiva 5"/>
          <p:cNvSpPr>
            <a:spLocks noGrp="1"/>
          </p:cNvSpPr>
          <p:nvPr>
            <p:ph type="sldNum" sz="quarter" idx="12"/>
          </p:nvPr>
        </p:nvSpPr>
        <p:spPr/>
        <p:txBody>
          <a:bodyPr/>
          <a:lstStyle>
            <a:lvl1pPr>
              <a:defRPr/>
            </a:lvl1pPr>
          </a:lstStyle>
          <a:p>
            <a:fld id="{4711C439-B0AF-4B67-B536-5962D8BD0201}" type="slidenum">
              <a:rPr lang="es-CO" smtClean="0"/>
              <a:t>‹Nº›</a:t>
            </a:fld>
            <a:endParaRPr lang="es-CO"/>
          </a:p>
        </p:txBody>
      </p:sp>
    </p:spTree>
    <p:extLst>
      <p:ext uri="{BB962C8B-B14F-4D97-AF65-F5344CB8AC3E}">
        <p14:creationId xmlns:p14="http://schemas.microsoft.com/office/powerpoint/2010/main" val="1082525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4" name="Imagen 6"/>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205811" y="160027"/>
            <a:ext cx="10515600" cy="984562"/>
          </a:xfrm>
        </p:spPr>
        <p:txBody>
          <a:bodyPr anchor="t">
            <a:normAutofit/>
          </a:bodyPr>
          <a:lstStyle>
            <a:lvl1pPr>
              <a:defRPr sz="2800" b="1">
                <a:solidFill>
                  <a:srgbClr val="AD3333"/>
                </a:solidFill>
                <a:latin typeface="Calibri" panose="020F0502020204030204" pitchFamily="34" charset="0"/>
              </a:defRPr>
            </a:lvl1pPr>
          </a:lstStyle>
          <a:p>
            <a:r>
              <a:rPr lang="es-ES" smtClean="0"/>
              <a:t>Haga clic para modificar el estilo de título del patrón</a:t>
            </a:r>
            <a:endParaRPr lang="es-CO" dirty="0"/>
          </a:p>
        </p:txBody>
      </p:sp>
      <p:sp>
        <p:nvSpPr>
          <p:cNvPr id="3" name="Marcador de contenido 2"/>
          <p:cNvSpPr>
            <a:spLocks noGrp="1"/>
          </p:cNvSpPr>
          <p:nvPr>
            <p:ph idx="1"/>
          </p:nvPr>
        </p:nvSpPr>
        <p:spPr>
          <a:xfrm>
            <a:off x="633415" y="1304617"/>
            <a:ext cx="10925175" cy="5036362"/>
          </a:xfrm>
        </p:spPr>
        <p:txBody>
          <a:bodyPr/>
          <a:lstStyle>
            <a:lvl1pPr marL="0" indent="0">
              <a:buNone/>
              <a:defRPr/>
            </a:lvl1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dirty="0"/>
          </a:p>
        </p:txBody>
      </p:sp>
    </p:spTree>
    <p:extLst>
      <p:ext uri="{BB962C8B-B14F-4D97-AF65-F5344CB8AC3E}">
        <p14:creationId xmlns:p14="http://schemas.microsoft.com/office/powerpoint/2010/main" val="39645086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49" y="1709738"/>
            <a:ext cx="10515600" cy="2852737"/>
          </a:xfrm>
        </p:spPr>
        <p:txBody>
          <a:bodyPr anchor="b"/>
          <a:lstStyle>
            <a:lvl1pPr>
              <a:defRPr sz="6000"/>
            </a:lvl1p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831849" y="4589467"/>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lvl1pPr>
              <a:defRPr/>
            </a:lvl1pPr>
          </a:lstStyle>
          <a:p>
            <a:fld id="{DD02786F-A25F-4CF2-9739-ED28BD46FEFF}" type="datetimeFigureOut">
              <a:rPr lang="es-CO" smtClean="0"/>
              <a:t>9/08/2020</a:t>
            </a:fld>
            <a:endParaRPr lang="es-CO"/>
          </a:p>
        </p:txBody>
      </p:sp>
      <p:sp>
        <p:nvSpPr>
          <p:cNvPr id="5" name="Marcador de pie de página 4"/>
          <p:cNvSpPr>
            <a:spLocks noGrp="1"/>
          </p:cNvSpPr>
          <p:nvPr>
            <p:ph type="ftr" sz="quarter" idx="11"/>
          </p:nvPr>
        </p:nvSpPr>
        <p:spPr/>
        <p:txBody>
          <a:bodyPr/>
          <a:lstStyle>
            <a:lvl1pPr>
              <a:defRPr/>
            </a:lvl1pPr>
          </a:lstStyle>
          <a:p>
            <a:endParaRPr lang="es-CO"/>
          </a:p>
        </p:txBody>
      </p:sp>
      <p:sp>
        <p:nvSpPr>
          <p:cNvPr id="6" name="Marcador de número de diapositiva 5"/>
          <p:cNvSpPr>
            <a:spLocks noGrp="1"/>
          </p:cNvSpPr>
          <p:nvPr>
            <p:ph type="sldNum" sz="quarter" idx="12"/>
          </p:nvPr>
        </p:nvSpPr>
        <p:spPr/>
        <p:txBody>
          <a:bodyPr/>
          <a:lstStyle>
            <a:lvl1pPr>
              <a:defRPr/>
            </a:lvl1pPr>
          </a:lstStyle>
          <a:p>
            <a:fld id="{4711C439-B0AF-4B67-B536-5962D8BD0201}" type="slidenum">
              <a:rPr lang="es-CO" smtClean="0"/>
              <a:t>‹Nº›</a:t>
            </a:fld>
            <a:endParaRPr lang="es-CO"/>
          </a:p>
        </p:txBody>
      </p:sp>
    </p:spTree>
    <p:extLst>
      <p:ext uri="{BB962C8B-B14F-4D97-AF65-F5344CB8AC3E}">
        <p14:creationId xmlns:p14="http://schemas.microsoft.com/office/powerpoint/2010/main" val="86505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O"/>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fecha 3"/>
          <p:cNvSpPr>
            <a:spLocks noGrp="1"/>
          </p:cNvSpPr>
          <p:nvPr>
            <p:ph type="dt" sz="half" idx="10"/>
          </p:nvPr>
        </p:nvSpPr>
        <p:spPr/>
        <p:txBody>
          <a:bodyPr/>
          <a:lstStyle>
            <a:lvl1pPr>
              <a:defRPr/>
            </a:lvl1pPr>
          </a:lstStyle>
          <a:p>
            <a:fld id="{DD02786F-A25F-4CF2-9739-ED28BD46FEFF}" type="datetimeFigureOut">
              <a:rPr lang="es-CO" smtClean="0"/>
              <a:t>9/08/2020</a:t>
            </a:fld>
            <a:endParaRPr lang="es-CO"/>
          </a:p>
        </p:txBody>
      </p:sp>
      <p:sp>
        <p:nvSpPr>
          <p:cNvPr id="6" name="Marcador de pie de página 4"/>
          <p:cNvSpPr>
            <a:spLocks noGrp="1"/>
          </p:cNvSpPr>
          <p:nvPr>
            <p:ph type="ftr" sz="quarter" idx="11"/>
          </p:nvPr>
        </p:nvSpPr>
        <p:spPr/>
        <p:txBody>
          <a:bodyPr/>
          <a:lstStyle>
            <a:lvl1pPr>
              <a:defRPr/>
            </a:lvl1pPr>
          </a:lstStyle>
          <a:p>
            <a:endParaRPr lang="es-CO"/>
          </a:p>
        </p:txBody>
      </p:sp>
      <p:sp>
        <p:nvSpPr>
          <p:cNvPr id="7" name="Marcador de número de diapositiva 5"/>
          <p:cNvSpPr>
            <a:spLocks noGrp="1"/>
          </p:cNvSpPr>
          <p:nvPr>
            <p:ph type="sldNum" sz="quarter" idx="12"/>
          </p:nvPr>
        </p:nvSpPr>
        <p:spPr/>
        <p:txBody>
          <a:bodyPr/>
          <a:lstStyle>
            <a:lvl1pPr>
              <a:defRPr/>
            </a:lvl1pPr>
          </a:lstStyle>
          <a:p>
            <a:fld id="{4711C439-B0AF-4B67-B536-5962D8BD0201}" type="slidenum">
              <a:rPr lang="es-CO" smtClean="0"/>
              <a:t>‹Nº›</a:t>
            </a:fld>
            <a:endParaRPr lang="es-CO"/>
          </a:p>
        </p:txBody>
      </p:sp>
    </p:spTree>
    <p:extLst>
      <p:ext uri="{BB962C8B-B14F-4D97-AF65-F5344CB8AC3E}">
        <p14:creationId xmlns:p14="http://schemas.microsoft.com/office/powerpoint/2010/main" val="29844561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6"/>
            <a:ext cx="10515600" cy="1325563"/>
          </a:xfrm>
        </p:spPr>
        <p:txBody>
          <a:body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9"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texto 4"/>
          <p:cNvSpPr>
            <a:spLocks noGrp="1"/>
          </p:cNvSpPr>
          <p:nvPr>
            <p:ph type="body" sz="quarter" idx="3"/>
          </p:nvPr>
        </p:nvSpPr>
        <p:spPr>
          <a:xfrm>
            <a:off x="6172202"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2"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Marcador de fecha 3"/>
          <p:cNvSpPr>
            <a:spLocks noGrp="1"/>
          </p:cNvSpPr>
          <p:nvPr>
            <p:ph type="dt" sz="half" idx="10"/>
          </p:nvPr>
        </p:nvSpPr>
        <p:spPr/>
        <p:txBody>
          <a:bodyPr/>
          <a:lstStyle>
            <a:lvl1pPr>
              <a:defRPr/>
            </a:lvl1pPr>
          </a:lstStyle>
          <a:p>
            <a:fld id="{DD02786F-A25F-4CF2-9739-ED28BD46FEFF}" type="datetimeFigureOut">
              <a:rPr lang="es-CO" smtClean="0"/>
              <a:t>9/08/2020</a:t>
            </a:fld>
            <a:endParaRPr lang="es-CO"/>
          </a:p>
        </p:txBody>
      </p:sp>
      <p:sp>
        <p:nvSpPr>
          <p:cNvPr id="8" name="Marcador de pie de página 4"/>
          <p:cNvSpPr>
            <a:spLocks noGrp="1"/>
          </p:cNvSpPr>
          <p:nvPr>
            <p:ph type="ftr" sz="quarter" idx="11"/>
          </p:nvPr>
        </p:nvSpPr>
        <p:spPr/>
        <p:txBody>
          <a:bodyPr/>
          <a:lstStyle>
            <a:lvl1pPr>
              <a:defRPr/>
            </a:lvl1pPr>
          </a:lstStyle>
          <a:p>
            <a:endParaRPr lang="es-CO"/>
          </a:p>
        </p:txBody>
      </p:sp>
      <p:sp>
        <p:nvSpPr>
          <p:cNvPr id="9" name="Marcador de número de diapositiva 5"/>
          <p:cNvSpPr>
            <a:spLocks noGrp="1"/>
          </p:cNvSpPr>
          <p:nvPr>
            <p:ph type="sldNum" sz="quarter" idx="12"/>
          </p:nvPr>
        </p:nvSpPr>
        <p:spPr/>
        <p:txBody>
          <a:bodyPr/>
          <a:lstStyle>
            <a:lvl1pPr>
              <a:defRPr/>
            </a:lvl1pPr>
          </a:lstStyle>
          <a:p>
            <a:fld id="{4711C439-B0AF-4B67-B536-5962D8BD0201}" type="slidenum">
              <a:rPr lang="es-CO" smtClean="0"/>
              <a:t>‹Nº›</a:t>
            </a:fld>
            <a:endParaRPr lang="es-CO"/>
          </a:p>
        </p:txBody>
      </p:sp>
    </p:spTree>
    <p:extLst>
      <p:ext uri="{BB962C8B-B14F-4D97-AF65-F5344CB8AC3E}">
        <p14:creationId xmlns:p14="http://schemas.microsoft.com/office/powerpoint/2010/main" val="18512158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O"/>
          </a:p>
        </p:txBody>
      </p:sp>
      <p:sp>
        <p:nvSpPr>
          <p:cNvPr id="3" name="Marcador de fecha 3"/>
          <p:cNvSpPr>
            <a:spLocks noGrp="1"/>
          </p:cNvSpPr>
          <p:nvPr>
            <p:ph type="dt" sz="half" idx="10"/>
          </p:nvPr>
        </p:nvSpPr>
        <p:spPr/>
        <p:txBody>
          <a:bodyPr/>
          <a:lstStyle>
            <a:lvl1pPr>
              <a:defRPr/>
            </a:lvl1pPr>
          </a:lstStyle>
          <a:p>
            <a:fld id="{DD02786F-A25F-4CF2-9739-ED28BD46FEFF}" type="datetimeFigureOut">
              <a:rPr lang="es-CO" smtClean="0"/>
              <a:t>9/08/2020</a:t>
            </a:fld>
            <a:endParaRPr lang="es-CO"/>
          </a:p>
        </p:txBody>
      </p:sp>
      <p:sp>
        <p:nvSpPr>
          <p:cNvPr id="4" name="Marcador de pie de página 4"/>
          <p:cNvSpPr>
            <a:spLocks noGrp="1"/>
          </p:cNvSpPr>
          <p:nvPr>
            <p:ph type="ftr" sz="quarter" idx="11"/>
          </p:nvPr>
        </p:nvSpPr>
        <p:spPr/>
        <p:txBody>
          <a:bodyPr/>
          <a:lstStyle>
            <a:lvl1pPr>
              <a:defRPr/>
            </a:lvl1pPr>
          </a:lstStyle>
          <a:p>
            <a:endParaRPr lang="es-CO"/>
          </a:p>
        </p:txBody>
      </p:sp>
      <p:sp>
        <p:nvSpPr>
          <p:cNvPr id="5" name="Marcador de número de diapositiva 5"/>
          <p:cNvSpPr>
            <a:spLocks noGrp="1"/>
          </p:cNvSpPr>
          <p:nvPr>
            <p:ph type="sldNum" sz="quarter" idx="12"/>
          </p:nvPr>
        </p:nvSpPr>
        <p:spPr/>
        <p:txBody>
          <a:bodyPr/>
          <a:lstStyle>
            <a:lvl1pPr>
              <a:defRPr/>
            </a:lvl1pPr>
          </a:lstStyle>
          <a:p>
            <a:fld id="{4711C439-B0AF-4B67-B536-5962D8BD0201}" type="slidenum">
              <a:rPr lang="es-CO" smtClean="0"/>
              <a:t>‹Nº›</a:t>
            </a:fld>
            <a:endParaRPr lang="es-CO"/>
          </a:p>
        </p:txBody>
      </p:sp>
    </p:spTree>
    <p:extLst>
      <p:ext uri="{BB962C8B-B14F-4D97-AF65-F5344CB8AC3E}">
        <p14:creationId xmlns:p14="http://schemas.microsoft.com/office/powerpoint/2010/main" val="19035019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3"/>
          <p:cNvSpPr>
            <a:spLocks noGrp="1"/>
          </p:cNvSpPr>
          <p:nvPr>
            <p:ph type="dt" sz="half" idx="10"/>
          </p:nvPr>
        </p:nvSpPr>
        <p:spPr/>
        <p:txBody>
          <a:bodyPr/>
          <a:lstStyle>
            <a:lvl1pPr>
              <a:defRPr/>
            </a:lvl1pPr>
          </a:lstStyle>
          <a:p>
            <a:fld id="{DD02786F-A25F-4CF2-9739-ED28BD46FEFF}" type="datetimeFigureOut">
              <a:rPr lang="es-CO" smtClean="0"/>
              <a:t>9/08/2020</a:t>
            </a:fld>
            <a:endParaRPr lang="es-CO"/>
          </a:p>
        </p:txBody>
      </p:sp>
      <p:sp>
        <p:nvSpPr>
          <p:cNvPr id="3" name="Marcador de pie de página 4"/>
          <p:cNvSpPr>
            <a:spLocks noGrp="1"/>
          </p:cNvSpPr>
          <p:nvPr>
            <p:ph type="ftr" sz="quarter" idx="11"/>
          </p:nvPr>
        </p:nvSpPr>
        <p:spPr/>
        <p:txBody>
          <a:bodyPr/>
          <a:lstStyle>
            <a:lvl1pPr>
              <a:defRPr/>
            </a:lvl1pPr>
          </a:lstStyle>
          <a:p>
            <a:endParaRPr lang="es-CO"/>
          </a:p>
        </p:txBody>
      </p:sp>
      <p:sp>
        <p:nvSpPr>
          <p:cNvPr id="4" name="Marcador de número de diapositiva 5"/>
          <p:cNvSpPr>
            <a:spLocks noGrp="1"/>
          </p:cNvSpPr>
          <p:nvPr>
            <p:ph type="sldNum" sz="quarter" idx="12"/>
          </p:nvPr>
        </p:nvSpPr>
        <p:spPr/>
        <p:txBody>
          <a:bodyPr/>
          <a:lstStyle>
            <a:lvl1pPr>
              <a:defRPr/>
            </a:lvl1pPr>
          </a:lstStyle>
          <a:p>
            <a:fld id="{4711C439-B0AF-4B67-B536-5962D8BD0201}" type="slidenum">
              <a:rPr lang="es-CO" smtClean="0"/>
              <a:t>‹Nº›</a:t>
            </a:fld>
            <a:endParaRPr lang="es-CO"/>
          </a:p>
        </p:txBody>
      </p:sp>
    </p:spTree>
    <p:extLst>
      <p:ext uri="{BB962C8B-B14F-4D97-AF65-F5344CB8AC3E}">
        <p14:creationId xmlns:p14="http://schemas.microsoft.com/office/powerpoint/2010/main" val="25129077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CO"/>
          </a:p>
        </p:txBody>
      </p:sp>
      <p:sp>
        <p:nvSpPr>
          <p:cNvPr id="3" name="Marcador de contenido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3"/>
          <p:cNvSpPr>
            <a:spLocks noGrp="1"/>
          </p:cNvSpPr>
          <p:nvPr>
            <p:ph type="dt" sz="half" idx="10"/>
          </p:nvPr>
        </p:nvSpPr>
        <p:spPr/>
        <p:txBody>
          <a:bodyPr/>
          <a:lstStyle>
            <a:lvl1pPr>
              <a:defRPr/>
            </a:lvl1pPr>
          </a:lstStyle>
          <a:p>
            <a:fld id="{DD02786F-A25F-4CF2-9739-ED28BD46FEFF}" type="datetimeFigureOut">
              <a:rPr lang="es-CO" smtClean="0"/>
              <a:t>9/08/2020</a:t>
            </a:fld>
            <a:endParaRPr lang="es-CO"/>
          </a:p>
        </p:txBody>
      </p:sp>
      <p:sp>
        <p:nvSpPr>
          <p:cNvPr id="6" name="Marcador de pie de página 4"/>
          <p:cNvSpPr>
            <a:spLocks noGrp="1"/>
          </p:cNvSpPr>
          <p:nvPr>
            <p:ph type="ftr" sz="quarter" idx="11"/>
          </p:nvPr>
        </p:nvSpPr>
        <p:spPr/>
        <p:txBody>
          <a:bodyPr/>
          <a:lstStyle>
            <a:lvl1pPr>
              <a:defRPr/>
            </a:lvl1pPr>
          </a:lstStyle>
          <a:p>
            <a:endParaRPr lang="es-CO"/>
          </a:p>
        </p:txBody>
      </p:sp>
      <p:sp>
        <p:nvSpPr>
          <p:cNvPr id="7" name="Marcador de número de diapositiva 5"/>
          <p:cNvSpPr>
            <a:spLocks noGrp="1"/>
          </p:cNvSpPr>
          <p:nvPr>
            <p:ph type="sldNum" sz="quarter" idx="12"/>
          </p:nvPr>
        </p:nvSpPr>
        <p:spPr/>
        <p:txBody>
          <a:bodyPr/>
          <a:lstStyle>
            <a:lvl1pPr>
              <a:defRPr/>
            </a:lvl1pPr>
          </a:lstStyle>
          <a:p>
            <a:fld id="{4711C439-B0AF-4B67-B536-5962D8BD0201}" type="slidenum">
              <a:rPr lang="es-CO" smtClean="0"/>
              <a:t>‹Nº›</a:t>
            </a:fld>
            <a:endParaRPr lang="es-CO"/>
          </a:p>
        </p:txBody>
      </p:sp>
    </p:spTree>
    <p:extLst>
      <p:ext uri="{BB962C8B-B14F-4D97-AF65-F5344CB8AC3E}">
        <p14:creationId xmlns:p14="http://schemas.microsoft.com/office/powerpoint/2010/main" val="1663203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CO"/>
          </a:p>
        </p:txBody>
      </p:sp>
      <p:sp>
        <p:nvSpPr>
          <p:cNvPr id="3" name="Marcador de posición de imagen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s-ES" noProof="0" smtClean="0"/>
              <a:t>Haga clic en el icono para agregar una imagen</a:t>
            </a:r>
            <a:endParaRPr lang="es-CO" noProof="0" dirty="0"/>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3"/>
          <p:cNvSpPr>
            <a:spLocks noGrp="1"/>
          </p:cNvSpPr>
          <p:nvPr>
            <p:ph type="dt" sz="half" idx="10"/>
          </p:nvPr>
        </p:nvSpPr>
        <p:spPr/>
        <p:txBody>
          <a:bodyPr/>
          <a:lstStyle>
            <a:lvl1pPr>
              <a:defRPr/>
            </a:lvl1pPr>
          </a:lstStyle>
          <a:p>
            <a:fld id="{DD02786F-A25F-4CF2-9739-ED28BD46FEFF}" type="datetimeFigureOut">
              <a:rPr lang="es-CO" smtClean="0"/>
              <a:t>9/08/2020</a:t>
            </a:fld>
            <a:endParaRPr lang="es-CO"/>
          </a:p>
        </p:txBody>
      </p:sp>
      <p:sp>
        <p:nvSpPr>
          <p:cNvPr id="6" name="Marcador de pie de página 4"/>
          <p:cNvSpPr>
            <a:spLocks noGrp="1"/>
          </p:cNvSpPr>
          <p:nvPr>
            <p:ph type="ftr" sz="quarter" idx="11"/>
          </p:nvPr>
        </p:nvSpPr>
        <p:spPr/>
        <p:txBody>
          <a:bodyPr/>
          <a:lstStyle>
            <a:lvl1pPr>
              <a:defRPr/>
            </a:lvl1pPr>
          </a:lstStyle>
          <a:p>
            <a:endParaRPr lang="es-CO"/>
          </a:p>
        </p:txBody>
      </p:sp>
      <p:sp>
        <p:nvSpPr>
          <p:cNvPr id="7" name="Marcador de número de diapositiva 5"/>
          <p:cNvSpPr>
            <a:spLocks noGrp="1"/>
          </p:cNvSpPr>
          <p:nvPr>
            <p:ph type="sldNum" sz="quarter" idx="12"/>
          </p:nvPr>
        </p:nvSpPr>
        <p:spPr/>
        <p:txBody>
          <a:bodyPr/>
          <a:lstStyle>
            <a:lvl1pPr>
              <a:defRPr/>
            </a:lvl1pPr>
          </a:lstStyle>
          <a:p>
            <a:fld id="{4711C439-B0AF-4B67-B536-5962D8BD0201}" type="slidenum">
              <a:rPr lang="es-CO" smtClean="0"/>
              <a:t>‹Nº›</a:t>
            </a:fld>
            <a:endParaRPr lang="es-CO"/>
          </a:p>
        </p:txBody>
      </p:sp>
    </p:spTree>
    <p:extLst>
      <p:ext uri="{BB962C8B-B14F-4D97-AF65-F5344CB8AC3E}">
        <p14:creationId xmlns:p14="http://schemas.microsoft.com/office/powerpoint/2010/main" val="34089320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Marcador de título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smtClean="0"/>
              <a:t>Haga clic para modificar el estilo de título del patrón</a:t>
            </a:r>
            <a:endParaRPr lang="es-CO" altLang="es-CO" smtClean="0"/>
          </a:p>
        </p:txBody>
      </p:sp>
      <p:sp>
        <p:nvSpPr>
          <p:cNvPr id="1027" name="Marcador de texto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smtClean="0"/>
              <a:t>Editar el estilo de texto del patrón</a:t>
            </a:r>
          </a:p>
          <a:p>
            <a:pPr lvl="1"/>
            <a:r>
              <a:rPr lang="es-ES" altLang="es-CO" smtClean="0"/>
              <a:t>Segundo nivel</a:t>
            </a:r>
          </a:p>
          <a:p>
            <a:pPr lvl="2"/>
            <a:r>
              <a:rPr lang="es-ES" altLang="es-CO" smtClean="0"/>
              <a:t>Tercer nivel</a:t>
            </a:r>
          </a:p>
          <a:p>
            <a:pPr lvl="3"/>
            <a:r>
              <a:rPr lang="es-ES" altLang="es-CO" smtClean="0"/>
              <a:t>Cuarto nivel</a:t>
            </a:r>
          </a:p>
          <a:p>
            <a:pPr lvl="4"/>
            <a:r>
              <a:rPr lang="es-ES" altLang="es-CO" smtClean="0"/>
              <a:t>Quinto nivel</a:t>
            </a:r>
            <a:endParaRPr lang="es-CO" altLang="es-CO" smtClean="0"/>
          </a:p>
        </p:txBody>
      </p:sp>
      <p:sp>
        <p:nvSpPr>
          <p:cNvPr id="4" name="Marcador de fecha 3"/>
          <p:cNvSpPr>
            <a:spLocks noGrp="1"/>
          </p:cNvSpPr>
          <p:nvPr>
            <p:ph type="dt" sz="half" idx="2"/>
          </p:nvPr>
        </p:nvSpPr>
        <p:spPr>
          <a:xfrm>
            <a:off x="838200" y="6356350"/>
            <a:ext cx="27432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smtClean="0">
                <a:solidFill>
                  <a:srgbClr val="898989"/>
                </a:solidFill>
              </a:defRPr>
            </a:lvl1pPr>
          </a:lstStyle>
          <a:p>
            <a:fld id="{DD02786F-A25F-4CF2-9739-ED28BD46FEFF}" type="datetimeFigureOut">
              <a:rPr lang="es-CO" smtClean="0"/>
              <a:t>9/08/2020</a:t>
            </a:fld>
            <a:endParaRPr lang="es-CO"/>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endParaRPr lang="es-CO"/>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fld id="{4711C439-B0AF-4B67-B536-5962D8BD0201}" type="slidenum">
              <a:rPr lang="es-CO" smtClean="0"/>
              <a:t>‹Nº›</a:t>
            </a:fld>
            <a:endParaRPr lang="es-CO"/>
          </a:p>
        </p:txBody>
      </p:sp>
    </p:spTree>
    <p:extLst>
      <p:ext uri="{BB962C8B-B14F-4D97-AF65-F5344CB8AC3E}">
        <p14:creationId xmlns:p14="http://schemas.microsoft.com/office/powerpoint/2010/main" val="9915843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fontAlgn="base" hangingPunct="1">
        <a:lnSpc>
          <a:spcPct val="90000"/>
        </a:lnSpc>
        <a:spcBef>
          <a:spcPct val="0"/>
        </a:spcBef>
        <a:spcAft>
          <a:spcPct val="0"/>
        </a:spcAft>
        <a:defRPr sz="4400" kern="1200">
          <a:solidFill>
            <a:schemeClr val="tx1"/>
          </a:solidFill>
          <a:latin typeface="+mj-lt"/>
          <a:ea typeface="MS PGothic" panose="020B0600070205080204" pitchFamily="34" charset="-128"/>
          <a:cs typeface="+mj-cs"/>
        </a:defRPr>
      </a:lvl1pPr>
      <a:lvl2pPr algn="l" rtl="0" eaLnBrk="1" fontAlgn="base" hangingPunct="1">
        <a:lnSpc>
          <a:spcPct val="90000"/>
        </a:lnSpc>
        <a:spcBef>
          <a:spcPct val="0"/>
        </a:spcBef>
        <a:spcAft>
          <a:spcPct val="0"/>
        </a:spcAft>
        <a:defRPr sz="4400">
          <a:solidFill>
            <a:schemeClr val="tx1"/>
          </a:solidFill>
          <a:latin typeface="Calibri Light"/>
          <a:ea typeface="MS PGothic" panose="020B0600070205080204" pitchFamily="34" charset="-128"/>
        </a:defRPr>
      </a:lvl2pPr>
      <a:lvl3pPr algn="l" rtl="0" eaLnBrk="1" fontAlgn="base" hangingPunct="1">
        <a:lnSpc>
          <a:spcPct val="90000"/>
        </a:lnSpc>
        <a:spcBef>
          <a:spcPct val="0"/>
        </a:spcBef>
        <a:spcAft>
          <a:spcPct val="0"/>
        </a:spcAft>
        <a:defRPr sz="4400">
          <a:solidFill>
            <a:schemeClr val="tx1"/>
          </a:solidFill>
          <a:latin typeface="Calibri Light"/>
          <a:ea typeface="MS PGothic" panose="020B0600070205080204" pitchFamily="34" charset="-128"/>
        </a:defRPr>
      </a:lvl3pPr>
      <a:lvl4pPr algn="l" rtl="0" eaLnBrk="1" fontAlgn="base" hangingPunct="1">
        <a:lnSpc>
          <a:spcPct val="90000"/>
        </a:lnSpc>
        <a:spcBef>
          <a:spcPct val="0"/>
        </a:spcBef>
        <a:spcAft>
          <a:spcPct val="0"/>
        </a:spcAft>
        <a:defRPr sz="4400">
          <a:solidFill>
            <a:schemeClr val="tx1"/>
          </a:solidFill>
          <a:latin typeface="Calibri Light"/>
          <a:ea typeface="MS PGothic" panose="020B0600070205080204" pitchFamily="34" charset="-128"/>
        </a:defRPr>
      </a:lvl4pPr>
      <a:lvl5pPr algn="l" rtl="0" eaLnBrk="1" fontAlgn="base" hangingPunct="1">
        <a:lnSpc>
          <a:spcPct val="90000"/>
        </a:lnSpc>
        <a:spcBef>
          <a:spcPct val="0"/>
        </a:spcBef>
        <a:spcAft>
          <a:spcPct val="0"/>
        </a:spcAft>
        <a:defRPr sz="4400">
          <a:solidFill>
            <a:schemeClr val="tx1"/>
          </a:solidFill>
          <a:latin typeface="Calibri Light"/>
          <a:ea typeface="MS PGothic" panose="020B0600070205080204" pitchFamily="34" charset="-128"/>
        </a:defRPr>
      </a:lvl5pPr>
      <a:lvl6pPr marL="457200" algn="l" rtl="0" eaLnBrk="1" fontAlgn="base" hangingPunct="1">
        <a:lnSpc>
          <a:spcPct val="90000"/>
        </a:lnSpc>
        <a:spcBef>
          <a:spcPct val="0"/>
        </a:spcBef>
        <a:spcAft>
          <a:spcPct val="0"/>
        </a:spcAft>
        <a:defRPr sz="4400">
          <a:solidFill>
            <a:schemeClr val="tx1"/>
          </a:solidFill>
          <a:latin typeface="Calibri Light"/>
        </a:defRPr>
      </a:lvl6pPr>
      <a:lvl7pPr marL="914400" algn="l" rtl="0" eaLnBrk="1" fontAlgn="base" hangingPunct="1">
        <a:lnSpc>
          <a:spcPct val="90000"/>
        </a:lnSpc>
        <a:spcBef>
          <a:spcPct val="0"/>
        </a:spcBef>
        <a:spcAft>
          <a:spcPct val="0"/>
        </a:spcAft>
        <a:defRPr sz="4400">
          <a:solidFill>
            <a:schemeClr val="tx1"/>
          </a:solidFill>
          <a:latin typeface="Calibri Light"/>
        </a:defRPr>
      </a:lvl7pPr>
      <a:lvl8pPr marL="1371600" algn="l" rtl="0" eaLnBrk="1" fontAlgn="base" hangingPunct="1">
        <a:lnSpc>
          <a:spcPct val="90000"/>
        </a:lnSpc>
        <a:spcBef>
          <a:spcPct val="0"/>
        </a:spcBef>
        <a:spcAft>
          <a:spcPct val="0"/>
        </a:spcAft>
        <a:defRPr sz="4400">
          <a:solidFill>
            <a:schemeClr val="tx1"/>
          </a:solidFill>
          <a:latin typeface="Calibri Light"/>
        </a:defRPr>
      </a:lvl8pPr>
      <a:lvl9pPr marL="1828800" algn="l" rtl="0" eaLnBrk="1" fontAlgn="base" hangingPunct="1">
        <a:lnSpc>
          <a:spcPct val="90000"/>
        </a:lnSpc>
        <a:spcBef>
          <a:spcPct val="0"/>
        </a:spcBef>
        <a:spcAft>
          <a:spcPct val="0"/>
        </a:spcAft>
        <a:defRPr sz="4400">
          <a:solidFill>
            <a:schemeClr val="tx1"/>
          </a:solidFill>
          <a:latin typeface="Calibri Light"/>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3" Type="http://schemas.openxmlformats.org/officeDocument/2006/relationships/hyperlink" Target="https://www.researchgate.net/publication/266379134_Enfermedad_de_Castleman_un_diagnostico_diferencial_que_no_se_debe_olvidar_en_los_tumores_de_mediastino_Caso_clinico" TargetMode="External"/><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2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scihub.tw/https:/doi.org/10.1016/j.rce.2015.11.008" TargetMode="External"/><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revistamedicasinergia.com/index.php/rms/article/view/197/492" TargetMode="External"/><Relationship Id="rId2" Type="http://schemas.openxmlformats.org/officeDocument/2006/relationships/hyperlink" Target="https://scihub.tw/https:/doi.org/10.1016/j.rce.2015.11.008" TargetMode="External"/><Relationship Id="rId1" Type="http://schemas.openxmlformats.org/officeDocument/2006/relationships/slideLayout" Target="../slideLayouts/slideLayout2.xml"/><Relationship Id="rId6" Type="http://schemas.openxmlformats.org/officeDocument/2006/relationships/hyperlink" Target="http://www.scielo.sa.cr/scielo.php?script=sci_arttext&amp;pid=S0001-6002200500030000711" TargetMode="External"/><Relationship Id="rId5" Type="http://schemas.openxmlformats.org/officeDocument/2006/relationships/hyperlink" Target="https://doi.org/10.1111/cas.134399" TargetMode="External"/><Relationship Id="rId4" Type="http://schemas.openxmlformats.org/officeDocument/2006/relationships/hyperlink" Target="https://doi.org/10.1016/j.hoc.2017.09.0064"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www.scielo.org.co/scielo.php?script=sci_arttext&amp;pid=S0120-24482007000300005&amp;lng=en" TargetMode="External"/><Relationship Id="rId2" Type="http://schemas.openxmlformats.org/officeDocument/2006/relationships/hyperlink" Target="https://revistamedicasinergia.com/index.php/rms/article/view/197"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hyperlink" Target="http://www.scielo.org.co/scielo.php?script=sci_arttext&amp;pid=S0120-24482017000400247&amp;lng=en"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7.png"/></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diagramLayout" Target="../diagrams/layout1.xml"/><Relationship Id="rId7" Type="http://schemas.openxmlformats.org/officeDocument/2006/relationships/image" Target="../media/image10.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7297001" y="2217701"/>
            <a:ext cx="2761397" cy="535705"/>
          </a:xfrm>
        </p:spPr>
        <p:txBody>
          <a:bodyPr/>
          <a:lstStyle/>
          <a:p>
            <a:pPr>
              <a:lnSpc>
                <a:spcPct val="100000"/>
              </a:lnSpc>
            </a:pPr>
            <a:r>
              <a:rPr lang="es-CO" b="1" i="1" dirty="0" smtClean="0">
                <a:solidFill>
                  <a:schemeClr val="tx1">
                    <a:lumMod val="95000"/>
                    <a:lumOff val="5000"/>
                  </a:schemeClr>
                </a:solidFill>
              </a:rPr>
              <a:t>Presentado por:</a:t>
            </a:r>
            <a:endParaRPr lang="es-CO" b="1" i="1" dirty="0">
              <a:solidFill>
                <a:schemeClr val="tx1">
                  <a:lumMod val="95000"/>
                  <a:lumOff val="5000"/>
                </a:schemeClr>
              </a:solidFill>
            </a:endParaRPr>
          </a:p>
        </p:txBody>
      </p:sp>
      <p:sp>
        <p:nvSpPr>
          <p:cNvPr id="4" name="Rectángulo 3"/>
          <p:cNvSpPr/>
          <p:nvPr/>
        </p:nvSpPr>
        <p:spPr>
          <a:xfrm>
            <a:off x="796000" y="2217701"/>
            <a:ext cx="5131675" cy="3139321"/>
          </a:xfrm>
          <a:prstGeom prst="rect">
            <a:avLst/>
          </a:prstGeom>
          <a:noFill/>
        </p:spPr>
        <p:txBody>
          <a:bodyPr wrap="square" lIns="91440" tIns="45720" rIns="91440" bIns="45720">
            <a:spAutoFit/>
          </a:bodyPr>
          <a:lstStyle/>
          <a:p>
            <a:pPr algn="ctr"/>
            <a:r>
              <a:rPr lang="es-CO" sz="6600" b="1" cap="none" spc="0" dirty="0" smtClean="0">
                <a:ln w="22225">
                  <a:solidFill>
                    <a:schemeClr val="accent2"/>
                  </a:solidFill>
                  <a:prstDash val="solid"/>
                </a:ln>
                <a:solidFill>
                  <a:schemeClr val="accent2">
                    <a:lumMod val="40000"/>
                    <a:lumOff val="60000"/>
                  </a:schemeClr>
                </a:solidFill>
                <a:effectLst/>
              </a:rPr>
              <a:t>ENFERMEDAD DE CASTLEMAN </a:t>
            </a:r>
            <a:endParaRPr lang="es-CO" sz="6600" b="1" cap="none" spc="0" dirty="0">
              <a:ln w="22225">
                <a:solidFill>
                  <a:schemeClr val="accent2"/>
                </a:solidFill>
                <a:prstDash val="solid"/>
              </a:ln>
              <a:solidFill>
                <a:schemeClr val="accent2">
                  <a:lumMod val="40000"/>
                  <a:lumOff val="60000"/>
                </a:schemeClr>
              </a:solidFill>
              <a:effectLst/>
            </a:endParaRPr>
          </a:p>
        </p:txBody>
      </p:sp>
      <p:sp>
        <p:nvSpPr>
          <p:cNvPr id="2" name="CuadroTexto 1"/>
          <p:cNvSpPr txBox="1"/>
          <p:nvPr/>
        </p:nvSpPr>
        <p:spPr>
          <a:xfrm>
            <a:off x="6064154" y="2753406"/>
            <a:ext cx="5227093" cy="2846933"/>
          </a:xfrm>
          <a:prstGeom prst="rect">
            <a:avLst/>
          </a:prstGeom>
          <a:noFill/>
        </p:spPr>
        <p:txBody>
          <a:bodyPr wrap="square" rtlCol="0">
            <a:spAutoFit/>
          </a:bodyPr>
          <a:lstStyle/>
          <a:p>
            <a:pPr algn="ctr">
              <a:lnSpc>
                <a:spcPct val="100000"/>
              </a:lnSpc>
            </a:pPr>
            <a:r>
              <a:rPr lang="es-CO" sz="2000" dirty="0"/>
              <a:t>Daniel Armando Conde Rubio </a:t>
            </a:r>
          </a:p>
          <a:p>
            <a:pPr algn="ctr">
              <a:lnSpc>
                <a:spcPct val="100000"/>
              </a:lnSpc>
            </a:pPr>
            <a:r>
              <a:rPr lang="es-CO" sz="2000" dirty="0"/>
              <a:t>Adriana Contreras Carrillo</a:t>
            </a:r>
          </a:p>
          <a:p>
            <a:pPr algn="ctr">
              <a:lnSpc>
                <a:spcPct val="100000"/>
              </a:lnSpc>
            </a:pPr>
            <a:r>
              <a:rPr lang="es-CO" sz="2000" dirty="0" err="1"/>
              <a:t>Jesymar</a:t>
            </a:r>
            <a:r>
              <a:rPr lang="es-CO" sz="2000" dirty="0"/>
              <a:t> Contreras </a:t>
            </a:r>
            <a:r>
              <a:rPr lang="es-CO" sz="2000" dirty="0" smtClean="0"/>
              <a:t>Cárdenas</a:t>
            </a:r>
            <a:endParaRPr lang="es-CO" sz="2000" dirty="0"/>
          </a:p>
          <a:p>
            <a:pPr algn="ctr">
              <a:lnSpc>
                <a:spcPct val="100000"/>
              </a:lnSpc>
            </a:pPr>
            <a:r>
              <a:rPr lang="es-CO" sz="2000" dirty="0" err="1"/>
              <a:t>Keli</a:t>
            </a:r>
            <a:r>
              <a:rPr lang="es-CO" sz="2000" dirty="0"/>
              <a:t> Contreras </a:t>
            </a:r>
            <a:r>
              <a:rPr lang="es-CO" sz="2000" dirty="0" smtClean="0"/>
              <a:t>Carvajal</a:t>
            </a:r>
          </a:p>
          <a:p>
            <a:pPr algn="ctr">
              <a:lnSpc>
                <a:spcPct val="100000"/>
              </a:lnSpc>
            </a:pPr>
            <a:endParaRPr lang="es-CO" sz="2400" dirty="0"/>
          </a:p>
          <a:p>
            <a:pPr algn="ctr">
              <a:lnSpc>
                <a:spcPct val="100000"/>
              </a:lnSpc>
            </a:pPr>
            <a:r>
              <a:rPr lang="es-CO" sz="2500" b="1" i="1" dirty="0" smtClean="0"/>
              <a:t>Rotación: </a:t>
            </a:r>
            <a:r>
              <a:rPr lang="es-CO" sz="2500" dirty="0" smtClean="0"/>
              <a:t>Cirugía de Tórax </a:t>
            </a:r>
          </a:p>
          <a:p>
            <a:pPr algn="ctr">
              <a:lnSpc>
                <a:spcPct val="100000"/>
              </a:lnSpc>
            </a:pPr>
            <a:r>
              <a:rPr lang="es-CO" sz="2500" b="1" i="1" dirty="0" smtClean="0"/>
              <a:t>Doctor: </a:t>
            </a:r>
            <a:r>
              <a:rPr lang="es-CO" sz="2500" dirty="0" smtClean="0"/>
              <a:t>Marcel Quintero</a:t>
            </a:r>
          </a:p>
          <a:p>
            <a:pPr algn="ctr">
              <a:lnSpc>
                <a:spcPct val="100000"/>
              </a:lnSpc>
            </a:pPr>
            <a:r>
              <a:rPr lang="es-CO" sz="2500" b="1" i="1" dirty="0" smtClean="0"/>
              <a:t>Fecha: </a:t>
            </a:r>
            <a:r>
              <a:rPr lang="es-CO" sz="2500" dirty="0" smtClean="0"/>
              <a:t>Agosto 2020</a:t>
            </a:r>
            <a:endParaRPr lang="es-CO" sz="2500" dirty="0"/>
          </a:p>
        </p:txBody>
      </p:sp>
    </p:spTree>
    <p:extLst>
      <p:ext uri="{BB962C8B-B14F-4D97-AF65-F5344CB8AC3E}">
        <p14:creationId xmlns:p14="http://schemas.microsoft.com/office/powerpoint/2010/main" val="915818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33401" y="482600"/>
            <a:ext cx="11025190" cy="5858379"/>
          </a:xfrm>
        </p:spPr>
        <p:txBody>
          <a:bodyPr/>
          <a:lstStyle/>
          <a:p>
            <a:r>
              <a:rPr lang="es-CO" b="1" dirty="0" smtClean="0">
                <a:ln w="22225">
                  <a:solidFill>
                    <a:schemeClr val="accent2"/>
                  </a:solidFill>
                  <a:prstDash val="solid"/>
                </a:ln>
                <a:solidFill>
                  <a:schemeClr val="accent2">
                    <a:lumMod val="40000"/>
                    <a:lumOff val="60000"/>
                  </a:schemeClr>
                </a:solidFill>
              </a:rPr>
              <a:t>Cambios foliculares: </a:t>
            </a:r>
            <a:r>
              <a:rPr lang="es-CO" dirty="0"/>
              <a:t>folículos linfoides tienen un aspecto muy anormal, pueden aumentar de densidad y estar desorganizados, </a:t>
            </a:r>
            <a:r>
              <a:rPr lang="es-CO" dirty="0" smtClean="0"/>
              <a:t>de </a:t>
            </a:r>
            <a:r>
              <a:rPr lang="es-CO" dirty="0"/>
              <a:t>naturaleza </a:t>
            </a:r>
            <a:r>
              <a:rPr lang="es-CO" dirty="0" err="1"/>
              <a:t>atrésica</a:t>
            </a:r>
            <a:r>
              <a:rPr lang="es-CO" dirty="0"/>
              <a:t>, sin células </a:t>
            </a:r>
            <a:r>
              <a:rPr lang="es-CO" dirty="0" smtClean="0"/>
              <a:t>linfoides.</a:t>
            </a:r>
            <a:endParaRPr lang="es-CO" dirty="0"/>
          </a:p>
        </p:txBody>
      </p:sp>
      <p:pic>
        <p:nvPicPr>
          <p:cNvPr id="4" name="Imagen 3"/>
          <p:cNvPicPr/>
          <p:nvPr/>
        </p:nvPicPr>
        <p:blipFill rotWithShape="1">
          <a:blip r:embed="rId2"/>
          <a:srcRect l="28011" t="16129" r="32446" b="28162"/>
          <a:stretch/>
        </p:blipFill>
        <p:spPr bwMode="auto">
          <a:xfrm>
            <a:off x="1828800" y="1828800"/>
            <a:ext cx="6946900" cy="3594099"/>
          </a:xfrm>
          <a:prstGeom prst="rect">
            <a:avLst/>
          </a:prstGeom>
          <a:ln>
            <a:noFill/>
          </a:ln>
          <a:extLst>
            <a:ext uri="{53640926-AAD7-44D8-BBD7-CCE9431645EC}">
              <a14:shadowObscured xmlns:a14="http://schemas.microsoft.com/office/drawing/2010/main"/>
            </a:ext>
          </a:extLst>
        </p:spPr>
      </p:pic>
      <p:sp>
        <p:nvSpPr>
          <p:cNvPr id="5" name="Rectángulo 4"/>
          <p:cNvSpPr/>
          <p:nvPr/>
        </p:nvSpPr>
        <p:spPr>
          <a:xfrm>
            <a:off x="8547896" y="2685368"/>
            <a:ext cx="3187700" cy="553357"/>
          </a:xfrm>
          <a:prstGeom prst="rect">
            <a:avLst/>
          </a:prstGeom>
        </p:spPr>
        <p:txBody>
          <a:bodyPr wrap="square">
            <a:spAutoFit/>
          </a:bodyPr>
          <a:lstStyle/>
          <a:p>
            <a:pPr algn="just">
              <a:lnSpc>
                <a:spcPct val="107000"/>
              </a:lnSpc>
              <a:spcAft>
                <a:spcPts val="800"/>
              </a:spcAft>
            </a:pPr>
            <a:r>
              <a:rPr lang="es-CO" sz="1400" b="1" i="1" dirty="0">
                <a:latin typeface="Arial" panose="020B0604020202020204" pitchFamily="34" charset="0"/>
                <a:ea typeface="Times New Roman" panose="02020603050405020304" pitchFamily="18" charset="0"/>
              </a:rPr>
              <a:t>FIGURA 1: </a:t>
            </a:r>
            <a:r>
              <a:rPr lang="es-CO" sz="1400" i="1" dirty="0">
                <a:latin typeface="Arial" panose="020B0604020202020204" pitchFamily="34" charset="0"/>
                <a:ea typeface="Times New Roman" panose="02020603050405020304" pitchFamily="18" charset="0"/>
              </a:rPr>
              <a:t>Variante hialina </a:t>
            </a:r>
            <a:r>
              <a:rPr lang="es-CO" sz="1400" i="1" dirty="0" err="1" smtClean="0">
                <a:latin typeface="Arial" panose="020B0604020202020204" pitchFamily="34" charset="0"/>
                <a:ea typeface="Times New Roman" panose="02020603050405020304" pitchFamily="18" charset="0"/>
              </a:rPr>
              <a:t>unicentrica</a:t>
            </a:r>
            <a:r>
              <a:rPr lang="es-CO" sz="1400" i="1" dirty="0" smtClean="0">
                <a:latin typeface="Arial" panose="020B0604020202020204" pitchFamily="34" charset="0"/>
                <a:ea typeface="Times New Roman" panose="02020603050405020304" pitchFamily="18" charset="0"/>
              </a:rPr>
              <a:t>.</a:t>
            </a:r>
            <a:endParaRPr lang="es-CO" sz="1400" i="1" dirty="0">
              <a:latin typeface="Arial" panose="020B0604020202020204" pitchFamily="34" charset="0"/>
              <a:ea typeface="Calibri" panose="020F0502020204030204" pitchFamily="34" charset="0"/>
            </a:endParaRPr>
          </a:p>
        </p:txBody>
      </p:sp>
      <p:sp>
        <p:nvSpPr>
          <p:cNvPr id="6" name="Rectángulo 5"/>
          <p:cNvSpPr/>
          <p:nvPr/>
        </p:nvSpPr>
        <p:spPr>
          <a:xfrm>
            <a:off x="0" y="5721707"/>
            <a:ext cx="11112499" cy="619272"/>
          </a:xfrm>
          <a:prstGeom prst="rect">
            <a:avLst/>
          </a:prstGeom>
        </p:spPr>
        <p:txBody>
          <a:bodyPr wrap="square">
            <a:spAutoFit/>
          </a:bodyPr>
          <a:lstStyle/>
          <a:p>
            <a:pPr algn="just">
              <a:lnSpc>
                <a:spcPct val="107000"/>
              </a:lnSpc>
              <a:spcAft>
                <a:spcPts val="800"/>
              </a:spcAft>
            </a:pPr>
            <a:r>
              <a:rPr lang="es-CO" sz="1600" i="1" dirty="0" smtClean="0">
                <a:latin typeface="Arial" panose="020B0604020202020204" pitchFamily="34" charset="0"/>
                <a:ea typeface="Times New Roman" panose="02020603050405020304" pitchFamily="18" charset="0"/>
              </a:rPr>
              <a:t>Tomado de: </a:t>
            </a:r>
            <a:r>
              <a:rPr lang="es-CO" sz="1600" i="1" dirty="0" err="1" smtClean="0">
                <a:solidFill>
                  <a:srgbClr val="000000"/>
                </a:solidFill>
                <a:latin typeface="Arial" panose="020B0604020202020204" pitchFamily="34" charset="0"/>
                <a:ea typeface="Calibri" panose="020F0502020204030204" pitchFamily="34" charset="0"/>
              </a:rPr>
              <a:t>Wu</a:t>
            </a:r>
            <a:r>
              <a:rPr lang="es-CO" sz="1600" i="1" dirty="0" smtClean="0">
                <a:solidFill>
                  <a:srgbClr val="000000"/>
                </a:solidFill>
                <a:latin typeface="Arial" panose="020B0604020202020204" pitchFamily="34" charset="0"/>
                <a:ea typeface="Calibri" panose="020F0502020204030204" pitchFamily="34" charset="0"/>
              </a:rPr>
              <a:t>, D., </a:t>
            </a:r>
            <a:r>
              <a:rPr lang="es-CO" sz="1600" i="1" dirty="0" err="1" smtClean="0">
                <a:solidFill>
                  <a:srgbClr val="000000"/>
                </a:solidFill>
                <a:latin typeface="Arial" panose="020B0604020202020204" pitchFamily="34" charset="0"/>
                <a:ea typeface="Calibri" panose="020F0502020204030204" pitchFamily="34" charset="0"/>
              </a:rPr>
              <a:t>Lim</a:t>
            </a:r>
            <a:r>
              <a:rPr lang="es-CO" sz="1600" i="1" dirty="0" smtClean="0">
                <a:solidFill>
                  <a:srgbClr val="000000"/>
                </a:solidFill>
                <a:latin typeface="Arial" panose="020B0604020202020204" pitchFamily="34" charset="0"/>
                <a:ea typeface="Calibri" panose="020F0502020204030204" pitchFamily="34" charset="0"/>
              </a:rPr>
              <a:t>, MS y </a:t>
            </a:r>
            <a:r>
              <a:rPr lang="es-CO" sz="1600" i="1" dirty="0" err="1" smtClean="0">
                <a:solidFill>
                  <a:srgbClr val="000000"/>
                </a:solidFill>
                <a:latin typeface="Arial" panose="020B0604020202020204" pitchFamily="34" charset="0"/>
                <a:ea typeface="Calibri" panose="020F0502020204030204" pitchFamily="34" charset="0"/>
              </a:rPr>
              <a:t>Jaffe</a:t>
            </a:r>
            <a:r>
              <a:rPr lang="es-CO" sz="1600" i="1" dirty="0" smtClean="0">
                <a:solidFill>
                  <a:srgbClr val="000000"/>
                </a:solidFill>
                <a:latin typeface="Arial" panose="020B0604020202020204" pitchFamily="34" charset="0"/>
                <a:ea typeface="Calibri" panose="020F0502020204030204" pitchFamily="34" charset="0"/>
              </a:rPr>
              <a:t>, ES (2018). Patología de la enfermedad de </a:t>
            </a:r>
            <a:r>
              <a:rPr lang="es-CO" sz="1600" i="1" dirty="0" err="1" smtClean="0">
                <a:solidFill>
                  <a:srgbClr val="000000"/>
                </a:solidFill>
                <a:latin typeface="Arial" panose="020B0604020202020204" pitchFamily="34" charset="0"/>
                <a:ea typeface="Calibri" panose="020F0502020204030204" pitchFamily="34" charset="0"/>
              </a:rPr>
              <a:t>Castleman</a:t>
            </a:r>
            <a:r>
              <a:rPr lang="es-CO" sz="1600" i="1" dirty="0" smtClean="0">
                <a:solidFill>
                  <a:srgbClr val="000000"/>
                </a:solidFill>
                <a:latin typeface="Arial" panose="020B0604020202020204" pitchFamily="34" charset="0"/>
                <a:ea typeface="Calibri" panose="020F0502020204030204" pitchFamily="34" charset="0"/>
              </a:rPr>
              <a:t>. Clínicas de hematología / oncología de América del Norte, 32 (1), 37-52. </a:t>
            </a:r>
            <a:r>
              <a:rPr lang="es-CO" sz="1600" i="1" dirty="0" err="1" smtClean="0">
                <a:solidFill>
                  <a:srgbClr val="000000"/>
                </a:solidFill>
                <a:latin typeface="Arial" panose="020B0604020202020204" pitchFamily="34" charset="0"/>
                <a:ea typeface="Calibri" panose="020F0502020204030204" pitchFamily="34" charset="0"/>
              </a:rPr>
              <a:t>doi</a:t>
            </a:r>
            <a:r>
              <a:rPr lang="es-CO" sz="1600" i="1" dirty="0" smtClean="0">
                <a:solidFill>
                  <a:srgbClr val="000000"/>
                </a:solidFill>
                <a:latin typeface="Arial" panose="020B0604020202020204" pitchFamily="34" charset="0"/>
                <a:ea typeface="Calibri" panose="020F0502020204030204" pitchFamily="34" charset="0"/>
              </a:rPr>
              <a:t>: 10.1016 / j.hoc.2017.09.004 </a:t>
            </a:r>
            <a:endParaRPr lang="es-CO" sz="1600" dirty="0">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30096240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33415" y="1164917"/>
            <a:ext cx="10925175" cy="5036362"/>
          </a:xfrm>
        </p:spPr>
        <p:txBody>
          <a:bodyPr/>
          <a:lstStyle/>
          <a:p>
            <a:r>
              <a:rPr lang="es-CO" b="1" dirty="0" smtClean="0">
                <a:ln w="22225">
                  <a:solidFill>
                    <a:schemeClr val="accent2"/>
                  </a:solidFill>
                  <a:prstDash val="solid"/>
                </a:ln>
                <a:solidFill>
                  <a:schemeClr val="accent2">
                    <a:lumMod val="40000"/>
                    <a:lumOff val="60000"/>
                  </a:schemeClr>
                </a:solidFill>
              </a:rPr>
              <a:t>Cambios interfoliculares</a:t>
            </a:r>
            <a:r>
              <a:rPr lang="es-CO" dirty="0" smtClean="0"/>
              <a:t>: </a:t>
            </a:r>
            <a:r>
              <a:rPr lang="es-CO" dirty="0"/>
              <a:t>marcada proliferación de la vasculatura, </a:t>
            </a:r>
            <a:r>
              <a:rPr lang="es-CO" dirty="0" smtClean="0"/>
              <a:t>aumento </a:t>
            </a:r>
            <a:r>
              <a:rPr lang="es-CO" dirty="0"/>
              <a:t>en la densidad de la vasculatura con células endoteliales prominentes, que recubren estas paredes vasculares proliferativas. </a:t>
            </a:r>
          </a:p>
        </p:txBody>
      </p:sp>
      <p:pic>
        <p:nvPicPr>
          <p:cNvPr id="4" name="Imagen 3"/>
          <p:cNvPicPr/>
          <p:nvPr/>
        </p:nvPicPr>
        <p:blipFill rotWithShape="1">
          <a:blip r:embed="rId2"/>
          <a:srcRect l="28011" t="72584" r="32446" b="2412"/>
          <a:stretch/>
        </p:blipFill>
        <p:spPr bwMode="auto">
          <a:xfrm>
            <a:off x="2527299" y="2432148"/>
            <a:ext cx="6705600" cy="2501900"/>
          </a:xfrm>
          <a:prstGeom prst="rect">
            <a:avLst/>
          </a:prstGeom>
          <a:ln>
            <a:noFill/>
          </a:ln>
          <a:extLst>
            <a:ext uri="{53640926-AAD7-44D8-BBD7-CCE9431645EC}">
              <a14:shadowObscured xmlns:a14="http://schemas.microsoft.com/office/drawing/2010/main"/>
            </a:ext>
          </a:extLst>
        </p:spPr>
      </p:pic>
      <p:sp>
        <p:nvSpPr>
          <p:cNvPr id="5" name="Rectángulo 4"/>
          <p:cNvSpPr/>
          <p:nvPr/>
        </p:nvSpPr>
        <p:spPr>
          <a:xfrm>
            <a:off x="3120433" y="4984619"/>
            <a:ext cx="5519331" cy="388696"/>
          </a:xfrm>
          <a:prstGeom prst="rect">
            <a:avLst/>
          </a:prstGeom>
        </p:spPr>
        <p:txBody>
          <a:bodyPr wrap="none">
            <a:spAutoFit/>
          </a:bodyPr>
          <a:lstStyle/>
          <a:p>
            <a:pPr algn="just">
              <a:lnSpc>
                <a:spcPct val="107000"/>
              </a:lnSpc>
              <a:spcAft>
                <a:spcPts val="800"/>
              </a:spcAft>
            </a:pPr>
            <a:r>
              <a:rPr lang="es-CO" b="1" i="1" dirty="0">
                <a:latin typeface="Arial" panose="020B0604020202020204" pitchFamily="34" charset="0"/>
                <a:ea typeface="Times New Roman" panose="02020603050405020304" pitchFamily="18" charset="0"/>
              </a:rPr>
              <a:t>FIGURA </a:t>
            </a:r>
            <a:r>
              <a:rPr lang="es-CO" b="1" i="1" dirty="0" smtClean="0">
                <a:latin typeface="Arial" panose="020B0604020202020204" pitchFamily="34" charset="0"/>
                <a:ea typeface="Times New Roman" panose="02020603050405020304" pitchFamily="18" charset="0"/>
              </a:rPr>
              <a:t>2: </a:t>
            </a:r>
            <a:r>
              <a:rPr lang="es-CO" i="1" dirty="0">
                <a:latin typeface="Arial" panose="020B0604020202020204" pitchFamily="34" charset="0"/>
                <a:ea typeface="Times New Roman" panose="02020603050405020304" pitchFamily="18" charset="0"/>
              </a:rPr>
              <a:t>Variante hialina </a:t>
            </a:r>
            <a:r>
              <a:rPr lang="es-CO" i="1" dirty="0" err="1" smtClean="0">
                <a:latin typeface="Arial" panose="020B0604020202020204" pitchFamily="34" charset="0"/>
                <a:ea typeface="Times New Roman" panose="02020603050405020304" pitchFamily="18" charset="0"/>
              </a:rPr>
              <a:t>unicentrica</a:t>
            </a:r>
            <a:r>
              <a:rPr lang="es-CO" i="1" dirty="0" smtClean="0">
                <a:latin typeface="Arial" panose="020B0604020202020204" pitchFamily="34" charset="0"/>
                <a:ea typeface="Times New Roman" panose="02020603050405020304" pitchFamily="18" charset="0"/>
              </a:rPr>
              <a:t> </a:t>
            </a:r>
            <a:r>
              <a:rPr lang="es-CO" i="1" dirty="0" err="1" smtClean="0">
                <a:latin typeface="Arial" panose="020B0604020202020204" pitchFamily="34" charset="0"/>
                <a:ea typeface="Times New Roman" panose="02020603050405020304" pitchFamily="18" charset="0"/>
              </a:rPr>
              <a:t>interfolicular</a:t>
            </a:r>
            <a:r>
              <a:rPr lang="es-CO" i="1" dirty="0" smtClean="0">
                <a:latin typeface="Arial" panose="020B0604020202020204" pitchFamily="34" charset="0"/>
                <a:ea typeface="Times New Roman" panose="02020603050405020304" pitchFamily="18" charset="0"/>
              </a:rPr>
              <a:t>.</a:t>
            </a:r>
            <a:endParaRPr lang="es-CO" i="1" dirty="0">
              <a:latin typeface="Arial" panose="020B0604020202020204" pitchFamily="34" charset="0"/>
              <a:ea typeface="Calibri" panose="020F0502020204030204" pitchFamily="34" charset="0"/>
            </a:endParaRPr>
          </a:p>
        </p:txBody>
      </p:sp>
      <p:sp>
        <p:nvSpPr>
          <p:cNvPr id="6" name="Rectángulo 5"/>
          <p:cNvSpPr/>
          <p:nvPr/>
        </p:nvSpPr>
        <p:spPr>
          <a:xfrm>
            <a:off x="0" y="5721707"/>
            <a:ext cx="11112499" cy="619272"/>
          </a:xfrm>
          <a:prstGeom prst="rect">
            <a:avLst/>
          </a:prstGeom>
        </p:spPr>
        <p:txBody>
          <a:bodyPr wrap="square">
            <a:spAutoFit/>
          </a:bodyPr>
          <a:lstStyle/>
          <a:p>
            <a:pPr algn="just">
              <a:lnSpc>
                <a:spcPct val="107000"/>
              </a:lnSpc>
              <a:spcAft>
                <a:spcPts val="800"/>
              </a:spcAft>
            </a:pPr>
            <a:r>
              <a:rPr lang="es-CO" sz="1600" i="1" dirty="0" smtClean="0">
                <a:latin typeface="Arial" panose="020B0604020202020204" pitchFamily="34" charset="0"/>
                <a:ea typeface="Times New Roman" panose="02020603050405020304" pitchFamily="18" charset="0"/>
              </a:rPr>
              <a:t>Tomado de: </a:t>
            </a:r>
            <a:r>
              <a:rPr lang="es-CO" sz="1600" i="1" dirty="0" err="1" smtClean="0">
                <a:solidFill>
                  <a:srgbClr val="000000"/>
                </a:solidFill>
                <a:latin typeface="Arial" panose="020B0604020202020204" pitchFamily="34" charset="0"/>
                <a:ea typeface="Calibri" panose="020F0502020204030204" pitchFamily="34" charset="0"/>
              </a:rPr>
              <a:t>Wu</a:t>
            </a:r>
            <a:r>
              <a:rPr lang="es-CO" sz="1600" i="1" dirty="0" smtClean="0">
                <a:solidFill>
                  <a:srgbClr val="000000"/>
                </a:solidFill>
                <a:latin typeface="Arial" panose="020B0604020202020204" pitchFamily="34" charset="0"/>
                <a:ea typeface="Calibri" panose="020F0502020204030204" pitchFamily="34" charset="0"/>
              </a:rPr>
              <a:t>, D., </a:t>
            </a:r>
            <a:r>
              <a:rPr lang="es-CO" sz="1600" i="1" dirty="0" err="1" smtClean="0">
                <a:solidFill>
                  <a:srgbClr val="000000"/>
                </a:solidFill>
                <a:latin typeface="Arial" panose="020B0604020202020204" pitchFamily="34" charset="0"/>
                <a:ea typeface="Calibri" panose="020F0502020204030204" pitchFamily="34" charset="0"/>
              </a:rPr>
              <a:t>Lim</a:t>
            </a:r>
            <a:r>
              <a:rPr lang="es-CO" sz="1600" i="1" dirty="0" smtClean="0">
                <a:solidFill>
                  <a:srgbClr val="000000"/>
                </a:solidFill>
                <a:latin typeface="Arial" panose="020B0604020202020204" pitchFamily="34" charset="0"/>
                <a:ea typeface="Calibri" panose="020F0502020204030204" pitchFamily="34" charset="0"/>
              </a:rPr>
              <a:t>, MS y </a:t>
            </a:r>
            <a:r>
              <a:rPr lang="es-CO" sz="1600" i="1" dirty="0" err="1" smtClean="0">
                <a:solidFill>
                  <a:srgbClr val="000000"/>
                </a:solidFill>
                <a:latin typeface="Arial" panose="020B0604020202020204" pitchFamily="34" charset="0"/>
                <a:ea typeface="Calibri" panose="020F0502020204030204" pitchFamily="34" charset="0"/>
              </a:rPr>
              <a:t>Jaffe</a:t>
            </a:r>
            <a:r>
              <a:rPr lang="es-CO" sz="1600" i="1" dirty="0" smtClean="0">
                <a:solidFill>
                  <a:srgbClr val="000000"/>
                </a:solidFill>
                <a:latin typeface="Arial" panose="020B0604020202020204" pitchFamily="34" charset="0"/>
                <a:ea typeface="Calibri" panose="020F0502020204030204" pitchFamily="34" charset="0"/>
              </a:rPr>
              <a:t>, ES (2018). Patología de la enfermedad de </a:t>
            </a:r>
            <a:r>
              <a:rPr lang="es-CO" sz="1600" i="1" dirty="0" err="1" smtClean="0">
                <a:solidFill>
                  <a:srgbClr val="000000"/>
                </a:solidFill>
                <a:latin typeface="Arial" panose="020B0604020202020204" pitchFamily="34" charset="0"/>
                <a:ea typeface="Calibri" panose="020F0502020204030204" pitchFamily="34" charset="0"/>
              </a:rPr>
              <a:t>Castleman</a:t>
            </a:r>
            <a:r>
              <a:rPr lang="es-CO" sz="1600" i="1" dirty="0" smtClean="0">
                <a:solidFill>
                  <a:srgbClr val="000000"/>
                </a:solidFill>
                <a:latin typeface="Arial" panose="020B0604020202020204" pitchFamily="34" charset="0"/>
                <a:ea typeface="Calibri" panose="020F0502020204030204" pitchFamily="34" charset="0"/>
              </a:rPr>
              <a:t>. Clínicas de hematología / oncología de América del Norte, 32 (1), 37-52. </a:t>
            </a:r>
            <a:r>
              <a:rPr lang="es-CO" sz="1600" i="1" dirty="0" err="1" smtClean="0">
                <a:solidFill>
                  <a:srgbClr val="000000"/>
                </a:solidFill>
                <a:latin typeface="Arial" panose="020B0604020202020204" pitchFamily="34" charset="0"/>
                <a:ea typeface="Calibri" panose="020F0502020204030204" pitchFamily="34" charset="0"/>
              </a:rPr>
              <a:t>doi</a:t>
            </a:r>
            <a:r>
              <a:rPr lang="es-CO" sz="1600" i="1" dirty="0" smtClean="0">
                <a:solidFill>
                  <a:srgbClr val="000000"/>
                </a:solidFill>
                <a:latin typeface="Arial" panose="020B0604020202020204" pitchFamily="34" charset="0"/>
                <a:ea typeface="Calibri" panose="020F0502020204030204" pitchFamily="34" charset="0"/>
              </a:rPr>
              <a:t>: 10.1016 / j.hoc.2017.09.004 </a:t>
            </a:r>
            <a:endParaRPr lang="es-CO" sz="1600" dirty="0">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42875649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bwMode="auto">
          <a:xfrm>
            <a:off x="2013264" y="168992"/>
            <a:ext cx="7696199" cy="549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algn="l" rtl="0" eaLnBrk="1" fontAlgn="base" hangingPunct="1">
              <a:lnSpc>
                <a:spcPct val="90000"/>
              </a:lnSpc>
              <a:spcBef>
                <a:spcPct val="0"/>
              </a:spcBef>
              <a:spcAft>
                <a:spcPct val="0"/>
              </a:spcAft>
              <a:defRPr sz="2800" b="1" kern="1200">
                <a:solidFill>
                  <a:srgbClr val="AD3333"/>
                </a:solidFill>
                <a:latin typeface="Calibri" panose="020F0502020204030204" pitchFamily="34" charset="0"/>
                <a:ea typeface="MS PGothic" panose="020B0600070205080204" pitchFamily="34" charset="-128"/>
                <a:cs typeface="+mj-cs"/>
              </a:defRPr>
            </a:lvl1pPr>
            <a:lvl2pPr algn="l" rtl="0" eaLnBrk="1" fontAlgn="base" hangingPunct="1">
              <a:lnSpc>
                <a:spcPct val="90000"/>
              </a:lnSpc>
              <a:spcBef>
                <a:spcPct val="0"/>
              </a:spcBef>
              <a:spcAft>
                <a:spcPct val="0"/>
              </a:spcAft>
              <a:defRPr sz="4400">
                <a:solidFill>
                  <a:schemeClr val="tx1"/>
                </a:solidFill>
                <a:latin typeface="Calibri Light"/>
                <a:ea typeface="MS PGothic" panose="020B0600070205080204" pitchFamily="34" charset="-128"/>
              </a:defRPr>
            </a:lvl2pPr>
            <a:lvl3pPr algn="l" rtl="0" eaLnBrk="1" fontAlgn="base" hangingPunct="1">
              <a:lnSpc>
                <a:spcPct val="90000"/>
              </a:lnSpc>
              <a:spcBef>
                <a:spcPct val="0"/>
              </a:spcBef>
              <a:spcAft>
                <a:spcPct val="0"/>
              </a:spcAft>
              <a:defRPr sz="4400">
                <a:solidFill>
                  <a:schemeClr val="tx1"/>
                </a:solidFill>
                <a:latin typeface="Calibri Light"/>
                <a:ea typeface="MS PGothic" panose="020B0600070205080204" pitchFamily="34" charset="-128"/>
              </a:defRPr>
            </a:lvl3pPr>
            <a:lvl4pPr algn="l" rtl="0" eaLnBrk="1" fontAlgn="base" hangingPunct="1">
              <a:lnSpc>
                <a:spcPct val="90000"/>
              </a:lnSpc>
              <a:spcBef>
                <a:spcPct val="0"/>
              </a:spcBef>
              <a:spcAft>
                <a:spcPct val="0"/>
              </a:spcAft>
              <a:defRPr sz="4400">
                <a:solidFill>
                  <a:schemeClr val="tx1"/>
                </a:solidFill>
                <a:latin typeface="Calibri Light"/>
                <a:ea typeface="MS PGothic" panose="020B0600070205080204" pitchFamily="34" charset="-128"/>
              </a:defRPr>
            </a:lvl4pPr>
            <a:lvl5pPr algn="l" rtl="0" eaLnBrk="1" fontAlgn="base" hangingPunct="1">
              <a:lnSpc>
                <a:spcPct val="90000"/>
              </a:lnSpc>
              <a:spcBef>
                <a:spcPct val="0"/>
              </a:spcBef>
              <a:spcAft>
                <a:spcPct val="0"/>
              </a:spcAft>
              <a:defRPr sz="4400">
                <a:solidFill>
                  <a:schemeClr val="tx1"/>
                </a:solidFill>
                <a:latin typeface="Calibri Light"/>
                <a:ea typeface="MS PGothic" panose="020B0600070205080204" pitchFamily="34" charset="-128"/>
              </a:defRPr>
            </a:lvl5pPr>
            <a:lvl6pPr marL="457200" algn="l" rtl="0" eaLnBrk="1" fontAlgn="base" hangingPunct="1">
              <a:lnSpc>
                <a:spcPct val="90000"/>
              </a:lnSpc>
              <a:spcBef>
                <a:spcPct val="0"/>
              </a:spcBef>
              <a:spcAft>
                <a:spcPct val="0"/>
              </a:spcAft>
              <a:defRPr sz="4400">
                <a:solidFill>
                  <a:schemeClr val="tx1"/>
                </a:solidFill>
                <a:latin typeface="Calibri Light"/>
              </a:defRPr>
            </a:lvl6pPr>
            <a:lvl7pPr marL="914400" algn="l" rtl="0" eaLnBrk="1" fontAlgn="base" hangingPunct="1">
              <a:lnSpc>
                <a:spcPct val="90000"/>
              </a:lnSpc>
              <a:spcBef>
                <a:spcPct val="0"/>
              </a:spcBef>
              <a:spcAft>
                <a:spcPct val="0"/>
              </a:spcAft>
              <a:defRPr sz="4400">
                <a:solidFill>
                  <a:schemeClr val="tx1"/>
                </a:solidFill>
                <a:latin typeface="Calibri Light"/>
              </a:defRPr>
            </a:lvl7pPr>
            <a:lvl8pPr marL="1371600" algn="l" rtl="0" eaLnBrk="1" fontAlgn="base" hangingPunct="1">
              <a:lnSpc>
                <a:spcPct val="90000"/>
              </a:lnSpc>
              <a:spcBef>
                <a:spcPct val="0"/>
              </a:spcBef>
              <a:spcAft>
                <a:spcPct val="0"/>
              </a:spcAft>
              <a:defRPr sz="4400">
                <a:solidFill>
                  <a:schemeClr val="tx1"/>
                </a:solidFill>
                <a:latin typeface="Calibri Light"/>
              </a:defRPr>
            </a:lvl8pPr>
            <a:lvl9pPr marL="1828800" algn="l" rtl="0" eaLnBrk="1" fontAlgn="base" hangingPunct="1">
              <a:lnSpc>
                <a:spcPct val="90000"/>
              </a:lnSpc>
              <a:spcBef>
                <a:spcPct val="0"/>
              </a:spcBef>
              <a:spcAft>
                <a:spcPct val="0"/>
              </a:spcAft>
              <a:defRPr sz="4400">
                <a:solidFill>
                  <a:schemeClr val="tx1"/>
                </a:solidFill>
                <a:latin typeface="Calibri Light"/>
              </a:defRPr>
            </a:lvl9pPr>
          </a:lstStyle>
          <a:p>
            <a:pPr algn="ctr"/>
            <a:r>
              <a:rPr lang="es-CO" sz="3600" dirty="0" smtClean="0">
                <a:ln w="22225">
                  <a:solidFill>
                    <a:schemeClr val="accent2"/>
                  </a:solidFill>
                  <a:prstDash val="solid"/>
                </a:ln>
                <a:solidFill>
                  <a:schemeClr val="accent2">
                    <a:lumMod val="40000"/>
                    <a:lumOff val="60000"/>
                  </a:schemeClr>
                </a:solidFill>
              </a:rPr>
              <a:t>CLASIFICACIÓN DE LA ENFERMEDAD DE </a:t>
            </a:r>
            <a:r>
              <a:rPr lang="es-CO" sz="3600" dirty="0" err="1" smtClean="0">
                <a:ln w="22225">
                  <a:solidFill>
                    <a:schemeClr val="accent2"/>
                  </a:solidFill>
                  <a:prstDash val="solid"/>
                </a:ln>
                <a:solidFill>
                  <a:schemeClr val="accent2">
                    <a:lumMod val="40000"/>
                    <a:lumOff val="60000"/>
                  </a:schemeClr>
                </a:solidFill>
              </a:rPr>
              <a:t>CASTLEMAN</a:t>
            </a:r>
            <a:endParaRPr lang="es-CO" dirty="0"/>
          </a:p>
        </p:txBody>
      </p:sp>
      <p:sp>
        <p:nvSpPr>
          <p:cNvPr id="5" name="Título 1"/>
          <p:cNvSpPr txBox="1">
            <a:spLocks/>
          </p:cNvSpPr>
          <p:nvPr/>
        </p:nvSpPr>
        <p:spPr bwMode="auto">
          <a:xfrm>
            <a:off x="-817379" y="1490625"/>
            <a:ext cx="7696199" cy="549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algn="l" rtl="0" eaLnBrk="1" fontAlgn="base" hangingPunct="1">
              <a:lnSpc>
                <a:spcPct val="90000"/>
              </a:lnSpc>
              <a:spcBef>
                <a:spcPct val="0"/>
              </a:spcBef>
              <a:spcAft>
                <a:spcPct val="0"/>
              </a:spcAft>
              <a:defRPr sz="2800" b="1" kern="1200">
                <a:solidFill>
                  <a:srgbClr val="AD3333"/>
                </a:solidFill>
                <a:latin typeface="Calibri" panose="020F0502020204030204" pitchFamily="34" charset="0"/>
                <a:ea typeface="MS PGothic" panose="020B0600070205080204" pitchFamily="34" charset="-128"/>
                <a:cs typeface="+mj-cs"/>
              </a:defRPr>
            </a:lvl1pPr>
            <a:lvl2pPr algn="l" rtl="0" eaLnBrk="1" fontAlgn="base" hangingPunct="1">
              <a:lnSpc>
                <a:spcPct val="90000"/>
              </a:lnSpc>
              <a:spcBef>
                <a:spcPct val="0"/>
              </a:spcBef>
              <a:spcAft>
                <a:spcPct val="0"/>
              </a:spcAft>
              <a:defRPr sz="4400">
                <a:solidFill>
                  <a:schemeClr val="tx1"/>
                </a:solidFill>
                <a:latin typeface="Calibri Light"/>
                <a:ea typeface="MS PGothic" panose="020B0600070205080204" pitchFamily="34" charset="-128"/>
              </a:defRPr>
            </a:lvl2pPr>
            <a:lvl3pPr algn="l" rtl="0" eaLnBrk="1" fontAlgn="base" hangingPunct="1">
              <a:lnSpc>
                <a:spcPct val="90000"/>
              </a:lnSpc>
              <a:spcBef>
                <a:spcPct val="0"/>
              </a:spcBef>
              <a:spcAft>
                <a:spcPct val="0"/>
              </a:spcAft>
              <a:defRPr sz="4400">
                <a:solidFill>
                  <a:schemeClr val="tx1"/>
                </a:solidFill>
                <a:latin typeface="Calibri Light"/>
                <a:ea typeface="MS PGothic" panose="020B0600070205080204" pitchFamily="34" charset="-128"/>
              </a:defRPr>
            </a:lvl3pPr>
            <a:lvl4pPr algn="l" rtl="0" eaLnBrk="1" fontAlgn="base" hangingPunct="1">
              <a:lnSpc>
                <a:spcPct val="90000"/>
              </a:lnSpc>
              <a:spcBef>
                <a:spcPct val="0"/>
              </a:spcBef>
              <a:spcAft>
                <a:spcPct val="0"/>
              </a:spcAft>
              <a:defRPr sz="4400">
                <a:solidFill>
                  <a:schemeClr val="tx1"/>
                </a:solidFill>
                <a:latin typeface="Calibri Light"/>
                <a:ea typeface="MS PGothic" panose="020B0600070205080204" pitchFamily="34" charset="-128"/>
              </a:defRPr>
            </a:lvl4pPr>
            <a:lvl5pPr algn="l" rtl="0" eaLnBrk="1" fontAlgn="base" hangingPunct="1">
              <a:lnSpc>
                <a:spcPct val="90000"/>
              </a:lnSpc>
              <a:spcBef>
                <a:spcPct val="0"/>
              </a:spcBef>
              <a:spcAft>
                <a:spcPct val="0"/>
              </a:spcAft>
              <a:defRPr sz="4400">
                <a:solidFill>
                  <a:schemeClr val="tx1"/>
                </a:solidFill>
                <a:latin typeface="Calibri Light"/>
                <a:ea typeface="MS PGothic" panose="020B0600070205080204" pitchFamily="34" charset="-128"/>
              </a:defRPr>
            </a:lvl5pPr>
            <a:lvl6pPr marL="457200" algn="l" rtl="0" eaLnBrk="1" fontAlgn="base" hangingPunct="1">
              <a:lnSpc>
                <a:spcPct val="90000"/>
              </a:lnSpc>
              <a:spcBef>
                <a:spcPct val="0"/>
              </a:spcBef>
              <a:spcAft>
                <a:spcPct val="0"/>
              </a:spcAft>
              <a:defRPr sz="4400">
                <a:solidFill>
                  <a:schemeClr val="tx1"/>
                </a:solidFill>
                <a:latin typeface="Calibri Light"/>
              </a:defRPr>
            </a:lvl6pPr>
            <a:lvl7pPr marL="914400" algn="l" rtl="0" eaLnBrk="1" fontAlgn="base" hangingPunct="1">
              <a:lnSpc>
                <a:spcPct val="90000"/>
              </a:lnSpc>
              <a:spcBef>
                <a:spcPct val="0"/>
              </a:spcBef>
              <a:spcAft>
                <a:spcPct val="0"/>
              </a:spcAft>
              <a:defRPr sz="4400">
                <a:solidFill>
                  <a:schemeClr val="tx1"/>
                </a:solidFill>
                <a:latin typeface="Calibri Light"/>
              </a:defRPr>
            </a:lvl7pPr>
            <a:lvl8pPr marL="1371600" algn="l" rtl="0" eaLnBrk="1" fontAlgn="base" hangingPunct="1">
              <a:lnSpc>
                <a:spcPct val="90000"/>
              </a:lnSpc>
              <a:spcBef>
                <a:spcPct val="0"/>
              </a:spcBef>
              <a:spcAft>
                <a:spcPct val="0"/>
              </a:spcAft>
              <a:defRPr sz="4400">
                <a:solidFill>
                  <a:schemeClr val="tx1"/>
                </a:solidFill>
                <a:latin typeface="Calibri Light"/>
              </a:defRPr>
            </a:lvl8pPr>
            <a:lvl9pPr marL="1828800" algn="l" rtl="0" eaLnBrk="1" fontAlgn="base" hangingPunct="1">
              <a:lnSpc>
                <a:spcPct val="90000"/>
              </a:lnSpc>
              <a:spcBef>
                <a:spcPct val="0"/>
              </a:spcBef>
              <a:spcAft>
                <a:spcPct val="0"/>
              </a:spcAft>
              <a:defRPr sz="4400">
                <a:solidFill>
                  <a:schemeClr val="tx1"/>
                </a:solidFill>
                <a:latin typeface="Calibri Light"/>
              </a:defRPr>
            </a:lvl9pPr>
          </a:lstStyle>
          <a:p>
            <a:pPr algn="ctr"/>
            <a:r>
              <a:rPr lang="es-CO" dirty="0" smtClean="0">
                <a:ln w="6600">
                  <a:solidFill>
                    <a:schemeClr val="accent2"/>
                  </a:solidFill>
                  <a:prstDash val="solid"/>
                </a:ln>
                <a:solidFill>
                  <a:srgbClr val="FFFFFF"/>
                </a:solidFill>
                <a:effectLst>
                  <a:outerShdw dist="38100" dir="2700000" algn="tl" rotWithShape="0">
                    <a:schemeClr val="accent2"/>
                  </a:outerShdw>
                </a:effectLst>
              </a:rPr>
              <a:t>SEGÚN LA PRESENTACIÓN CLÍNICA</a:t>
            </a:r>
            <a:endParaRPr lang="es-CO"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6" name="Rectángulo 5"/>
          <p:cNvSpPr/>
          <p:nvPr/>
        </p:nvSpPr>
        <p:spPr>
          <a:xfrm>
            <a:off x="3377182" y="3368337"/>
            <a:ext cx="4878836" cy="923330"/>
          </a:xfrm>
          <a:prstGeom prst="rect">
            <a:avLst/>
          </a:prstGeom>
        </p:spPr>
        <p:style>
          <a:lnRef idx="3">
            <a:schemeClr val="lt1"/>
          </a:lnRef>
          <a:fillRef idx="1">
            <a:schemeClr val="accent3"/>
          </a:fillRef>
          <a:effectRef idx="1">
            <a:schemeClr val="accent3"/>
          </a:effectRef>
          <a:fontRef idx="minor">
            <a:schemeClr val="lt1"/>
          </a:fontRef>
        </p:style>
        <p:txBody>
          <a:bodyPr wrap="none" lIns="91440" tIns="45720" rIns="91440" bIns="45720">
            <a:spAutoFit/>
          </a:bodyPr>
          <a:lstStyle/>
          <a:p>
            <a:pPr algn="ctr"/>
            <a:r>
              <a:rPr lang="es-ES" sz="5400" b="1" dirty="0" err="1"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MULTICENTRICA</a:t>
            </a:r>
            <a:endParaRPr lang="es-ES" sz="54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7" name="Rectángulo 6"/>
          <p:cNvSpPr/>
          <p:nvPr/>
        </p:nvSpPr>
        <p:spPr>
          <a:xfrm>
            <a:off x="3030720" y="2198868"/>
            <a:ext cx="5726249" cy="369332"/>
          </a:xfrm>
          <a:prstGeom prst="rect">
            <a:avLst/>
          </a:prstGeom>
        </p:spPr>
        <p:style>
          <a:lnRef idx="3">
            <a:schemeClr val="lt1"/>
          </a:lnRef>
          <a:fillRef idx="1">
            <a:schemeClr val="accent5"/>
          </a:fillRef>
          <a:effectRef idx="1">
            <a:schemeClr val="accent5"/>
          </a:effectRef>
          <a:fontRef idx="minor">
            <a:schemeClr val="lt1"/>
          </a:fontRef>
        </p:style>
        <p:txBody>
          <a:bodyPr wrap="square">
            <a:spAutoFit/>
          </a:bodyPr>
          <a:lstStyle/>
          <a:p>
            <a:pPr algn="ctr"/>
            <a:r>
              <a:rPr lang="es-CO" dirty="0" smtClean="0">
                <a:latin typeface="Arial" panose="020B0604020202020204" pitchFamily="34" charset="0"/>
                <a:ea typeface="Times New Roman" panose="02020603050405020304" pitchFamily="18" charset="0"/>
              </a:rPr>
              <a:t>Adenopatías  </a:t>
            </a:r>
            <a:r>
              <a:rPr lang="es-CO" dirty="0">
                <a:latin typeface="Arial" panose="020B0604020202020204" pitchFamily="34" charset="0"/>
                <a:ea typeface="Times New Roman" panose="02020603050405020304" pitchFamily="18" charset="0"/>
              </a:rPr>
              <a:t>de  diferentes  regiones ganglionares. </a:t>
            </a:r>
            <a:endParaRPr lang="es-CO" dirty="0"/>
          </a:p>
        </p:txBody>
      </p:sp>
      <p:sp>
        <p:nvSpPr>
          <p:cNvPr id="8" name="Rectángulo 7"/>
          <p:cNvSpPr/>
          <p:nvPr/>
        </p:nvSpPr>
        <p:spPr>
          <a:xfrm>
            <a:off x="8756968" y="3251675"/>
            <a:ext cx="3289300" cy="1200329"/>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algn="ctr"/>
            <a:r>
              <a:rPr lang="es-CO" dirty="0" smtClean="0"/>
              <a:t>Sintomática: diaforesis </a:t>
            </a:r>
            <a:r>
              <a:rPr lang="es-CO" dirty="0"/>
              <a:t>nocturna, fiebre, pérdida de </a:t>
            </a:r>
            <a:r>
              <a:rPr lang="es-CO" dirty="0" smtClean="0"/>
              <a:t>peso, anemia</a:t>
            </a:r>
            <a:r>
              <a:rPr lang="es-CO" dirty="0"/>
              <a:t>, </a:t>
            </a:r>
            <a:r>
              <a:rPr lang="es-CO" dirty="0" err="1"/>
              <a:t>hepato</a:t>
            </a:r>
            <a:r>
              <a:rPr lang="es-CO" dirty="0"/>
              <a:t>-esplenomegalia y síndrome constitucional.</a:t>
            </a:r>
          </a:p>
        </p:txBody>
      </p:sp>
      <p:sp>
        <p:nvSpPr>
          <p:cNvPr id="9" name="Rectángulo 8"/>
          <p:cNvSpPr/>
          <p:nvPr/>
        </p:nvSpPr>
        <p:spPr>
          <a:xfrm>
            <a:off x="304801" y="3556052"/>
            <a:ext cx="2603499" cy="369332"/>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algn="ctr"/>
            <a:r>
              <a:rPr lang="es-CO" dirty="0" smtClean="0"/>
              <a:t>Sexta </a:t>
            </a:r>
            <a:r>
              <a:rPr lang="es-CO" dirty="0"/>
              <a:t>década de la vida</a:t>
            </a:r>
          </a:p>
        </p:txBody>
      </p:sp>
      <p:sp>
        <p:nvSpPr>
          <p:cNvPr id="10" name="Rectángulo 9"/>
          <p:cNvSpPr/>
          <p:nvPr/>
        </p:nvSpPr>
        <p:spPr>
          <a:xfrm>
            <a:off x="3030719" y="5135479"/>
            <a:ext cx="5726249" cy="1200329"/>
          </a:xfrm>
          <a:prstGeom prst="rect">
            <a:avLst/>
          </a:prstGeom>
        </p:spPr>
        <p:style>
          <a:lnRef idx="3">
            <a:schemeClr val="lt1"/>
          </a:lnRef>
          <a:fillRef idx="1">
            <a:schemeClr val="accent5"/>
          </a:fillRef>
          <a:effectRef idx="1">
            <a:schemeClr val="accent5"/>
          </a:effectRef>
          <a:fontRef idx="minor">
            <a:schemeClr val="lt1"/>
          </a:fontRef>
        </p:style>
        <p:txBody>
          <a:bodyPr wrap="square">
            <a:spAutoFit/>
          </a:bodyPr>
          <a:lstStyle/>
          <a:p>
            <a:pPr algn="ctr"/>
            <a:r>
              <a:rPr lang="es-CO" dirty="0" smtClean="0"/>
              <a:t>Variante </a:t>
            </a:r>
            <a:r>
              <a:rPr lang="es-CO" dirty="0"/>
              <a:t>plasmo celular. En el examen microscópico de las biopsias de ganglios linfáticos </a:t>
            </a:r>
            <a:r>
              <a:rPr lang="es-CO" dirty="0" err="1"/>
              <a:t>escisionales</a:t>
            </a:r>
            <a:r>
              <a:rPr lang="es-CO" dirty="0"/>
              <a:t>, se identifican dos patrones histológicos comunes: variantes </a:t>
            </a:r>
            <a:r>
              <a:rPr lang="es-CO" dirty="0" err="1"/>
              <a:t>hipervasculares</a:t>
            </a:r>
            <a:r>
              <a:rPr lang="es-CO" dirty="0"/>
              <a:t> y </a:t>
            </a:r>
            <a:r>
              <a:rPr lang="es-CO" dirty="0" err="1"/>
              <a:t>plasmociticas</a:t>
            </a:r>
            <a:r>
              <a:rPr lang="es-CO" dirty="0" smtClean="0"/>
              <a:t>.</a:t>
            </a:r>
            <a:endParaRPr lang="es-CO" dirty="0"/>
          </a:p>
        </p:txBody>
      </p:sp>
      <p:sp>
        <p:nvSpPr>
          <p:cNvPr id="11" name="Flecha abajo 10"/>
          <p:cNvSpPr/>
          <p:nvPr/>
        </p:nvSpPr>
        <p:spPr>
          <a:xfrm rot="10800000">
            <a:off x="5816600" y="2886207"/>
            <a:ext cx="457200" cy="393301"/>
          </a:xfrm>
          <a:prstGeom prst="downArrow">
            <a:avLst/>
          </a:prstGeom>
          <a:ln w="57150"/>
        </p:spPr>
        <p:style>
          <a:lnRef idx="2">
            <a:schemeClr val="accent1"/>
          </a:lnRef>
          <a:fillRef idx="1">
            <a:schemeClr val="lt1"/>
          </a:fillRef>
          <a:effectRef idx="0">
            <a:schemeClr val="accent1"/>
          </a:effectRef>
          <a:fontRef idx="minor">
            <a:schemeClr val="dk1"/>
          </a:fontRef>
        </p:style>
        <p:txBody>
          <a:bodyPr rtlCol="0" anchor="ctr"/>
          <a:lstStyle/>
          <a:p>
            <a:pPr algn="ctr"/>
            <a:endParaRPr lang="es-CO"/>
          </a:p>
        </p:txBody>
      </p:sp>
      <p:sp>
        <p:nvSpPr>
          <p:cNvPr id="12" name="Flecha abajo 11"/>
          <p:cNvSpPr/>
          <p:nvPr/>
        </p:nvSpPr>
        <p:spPr>
          <a:xfrm>
            <a:off x="5803900" y="4357920"/>
            <a:ext cx="482600" cy="346008"/>
          </a:xfrm>
          <a:prstGeom prst="downArrow">
            <a:avLst/>
          </a:prstGeom>
          <a:ln w="57150"/>
        </p:spPr>
        <p:style>
          <a:lnRef idx="2">
            <a:schemeClr val="accent1"/>
          </a:lnRef>
          <a:fillRef idx="1">
            <a:schemeClr val="lt1"/>
          </a:fillRef>
          <a:effectRef idx="0">
            <a:schemeClr val="accent1"/>
          </a:effectRef>
          <a:fontRef idx="minor">
            <a:schemeClr val="dk1"/>
          </a:fontRef>
        </p:style>
        <p:txBody>
          <a:bodyPr rtlCol="0" anchor="ctr"/>
          <a:lstStyle/>
          <a:p>
            <a:pPr algn="ctr"/>
            <a:endParaRPr lang="es-CO"/>
          </a:p>
        </p:txBody>
      </p:sp>
      <p:sp>
        <p:nvSpPr>
          <p:cNvPr id="13" name="Flecha abajo 12"/>
          <p:cNvSpPr/>
          <p:nvPr/>
        </p:nvSpPr>
        <p:spPr>
          <a:xfrm rot="5400000">
            <a:off x="2893749" y="3552451"/>
            <a:ext cx="457200" cy="393301"/>
          </a:xfrm>
          <a:prstGeom prst="downArrow">
            <a:avLst/>
          </a:prstGeom>
          <a:ln w="57150"/>
        </p:spPr>
        <p:style>
          <a:lnRef idx="2">
            <a:schemeClr val="accent1"/>
          </a:lnRef>
          <a:fillRef idx="1">
            <a:schemeClr val="lt1"/>
          </a:fillRef>
          <a:effectRef idx="0">
            <a:schemeClr val="accent1"/>
          </a:effectRef>
          <a:fontRef idx="minor">
            <a:schemeClr val="dk1"/>
          </a:fontRef>
        </p:style>
        <p:txBody>
          <a:bodyPr rtlCol="0" anchor="ctr"/>
          <a:lstStyle/>
          <a:p>
            <a:pPr algn="ctr"/>
            <a:endParaRPr lang="es-CO"/>
          </a:p>
        </p:txBody>
      </p:sp>
      <p:sp>
        <p:nvSpPr>
          <p:cNvPr id="14" name="Flecha abajo 13"/>
          <p:cNvSpPr/>
          <p:nvPr/>
        </p:nvSpPr>
        <p:spPr>
          <a:xfrm rot="16048649">
            <a:off x="8277893" y="3622037"/>
            <a:ext cx="457200" cy="393301"/>
          </a:xfrm>
          <a:prstGeom prst="downArrow">
            <a:avLst/>
          </a:prstGeom>
          <a:ln w="57150"/>
        </p:spPr>
        <p:style>
          <a:lnRef idx="2">
            <a:schemeClr val="accent1"/>
          </a:lnRef>
          <a:fillRef idx="1">
            <a:schemeClr val="lt1"/>
          </a:fillRef>
          <a:effectRef idx="0">
            <a:schemeClr val="accent1"/>
          </a:effectRef>
          <a:fontRef idx="minor">
            <a:schemeClr val="dk1"/>
          </a:fontRef>
        </p:style>
        <p:txBody>
          <a:bodyPr rtlCol="0" anchor="ctr"/>
          <a:lstStyle/>
          <a:p>
            <a:pPr algn="ctr"/>
            <a:endParaRPr lang="es-CO"/>
          </a:p>
        </p:txBody>
      </p:sp>
    </p:spTree>
    <p:extLst>
      <p:ext uri="{BB962C8B-B14F-4D97-AF65-F5344CB8AC3E}">
        <p14:creationId xmlns:p14="http://schemas.microsoft.com/office/powerpoint/2010/main" val="38723248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a 4"/>
          <p:cNvGraphicFramePr/>
          <p:nvPr>
            <p:extLst>
              <p:ext uri="{D42A27DB-BD31-4B8C-83A1-F6EECF244321}">
                <p14:modId xmlns:p14="http://schemas.microsoft.com/office/powerpoint/2010/main" val="388128109"/>
              </p:ext>
            </p:extLst>
          </p:nvPr>
        </p:nvGraphicFramePr>
        <p:xfrm>
          <a:off x="774700" y="165100"/>
          <a:ext cx="10109200" cy="59732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190159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bwMode="auto">
          <a:xfrm>
            <a:off x="-550679" y="1592225"/>
            <a:ext cx="7696199" cy="549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algn="l" rtl="0" eaLnBrk="1" fontAlgn="base" hangingPunct="1">
              <a:lnSpc>
                <a:spcPct val="90000"/>
              </a:lnSpc>
              <a:spcBef>
                <a:spcPct val="0"/>
              </a:spcBef>
              <a:spcAft>
                <a:spcPct val="0"/>
              </a:spcAft>
              <a:defRPr sz="2800" b="1" kern="1200">
                <a:solidFill>
                  <a:srgbClr val="AD3333"/>
                </a:solidFill>
                <a:latin typeface="Calibri" panose="020F0502020204030204" pitchFamily="34" charset="0"/>
                <a:ea typeface="MS PGothic" panose="020B0600070205080204" pitchFamily="34" charset="-128"/>
                <a:cs typeface="+mj-cs"/>
              </a:defRPr>
            </a:lvl1pPr>
            <a:lvl2pPr algn="l" rtl="0" eaLnBrk="1" fontAlgn="base" hangingPunct="1">
              <a:lnSpc>
                <a:spcPct val="90000"/>
              </a:lnSpc>
              <a:spcBef>
                <a:spcPct val="0"/>
              </a:spcBef>
              <a:spcAft>
                <a:spcPct val="0"/>
              </a:spcAft>
              <a:defRPr sz="4400">
                <a:solidFill>
                  <a:schemeClr val="tx1"/>
                </a:solidFill>
                <a:latin typeface="Calibri Light"/>
                <a:ea typeface="MS PGothic" panose="020B0600070205080204" pitchFamily="34" charset="-128"/>
              </a:defRPr>
            </a:lvl2pPr>
            <a:lvl3pPr algn="l" rtl="0" eaLnBrk="1" fontAlgn="base" hangingPunct="1">
              <a:lnSpc>
                <a:spcPct val="90000"/>
              </a:lnSpc>
              <a:spcBef>
                <a:spcPct val="0"/>
              </a:spcBef>
              <a:spcAft>
                <a:spcPct val="0"/>
              </a:spcAft>
              <a:defRPr sz="4400">
                <a:solidFill>
                  <a:schemeClr val="tx1"/>
                </a:solidFill>
                <a:latin typeface="Calibri Light"/>
                <a:ea typeface="MS PGothic" panose="020B0600070205080204" pitchFamily="34" charset="-128"/>
              </a:defRPr>
            </a:lvl3pPr>
            <a:lvl4pPr algn="l" rtl="0" eaLnBrk="1" fontAlgn="base" hangingPunct="1">
              <a:lnSpc>
                <a:spcPct val="90000"/>
              </a:lnSpc>
              <a:spcBef>
                <a:spcPct val="0"/>
              </a:spcBef>
              <a:spcAft>
                <a:spcPct val="0"/>
              </a:spcAft>
              <a:defRPr sz="4400">
                <a:solidFill>
                  <a:schemeClr val="tx1"/>
                </a:solidFill>
                <a:latin typeface="Calibri Light"/>
                <a:ea typeface="MS PGothic" panose="020B0600070205080204" pitchFamily="34" charset="-128"/>
              </a:defRPr>
            </a:lvl4pPr>
            <a:lvl5pPr algn="l" rtl="0" eaLnBrk="1" fontAlgn="base" hangingPunct="1">
              <a:lnSpc>
                <a:spcPct val="90000"/>
              </a:lnSpc>
              <a:spcBef>
                <a:spcPct val="0"/>
              </a:spcBef>
              <a:spcAft>
                <a:spcPct val="0"/>
              </a:spcAft>
              <a:defRPr sz="4400">
                <a:solidFill>
                  <a:schemeClr val="tx1"/>
                </a:solidFill>
                <a:latin typeface="Calibri Light"/>
                <a:ea typeface="MS PGothic" panose="020B0600070205080204" pitchFamily="34" charset="-128"/>
              </a:defRPr>
            </a:lvl5pPr>
            <a:lvl6pPr marL="457200" algn="l" rtl="0" eaLnBrk="1" fontAlgn="base" hangingPunct="1">
              <a:lnSpc>
                <a:spcPct val="90000"/>
              </a:lnSpc>
              <a:spcBef>
                <a:spcPct val="0"/>
              </a:spcBef>
              <a:spcAft>
                <a:spcPct val="0"/>
              </a:spcAft>
              <a:defRPr sz="4400">
                <a:solidFill>
                  <a:schemeClr val="tx1"/>
                </a:solidFill>
                <a:latin typeface="Calibri Light"/>
              </a:defRPr>
            </a:lvl6pPr>
            <a:lvl7pPr marL="914400" algn="l" rtl="0" eaLnBrk="1" fontAlgn="base" hangingPunct="1">
              <a:lnSpc>
                <a:spcPct val="90000"/>
              </a:lnSpc>
              <a:spcBef>
                <a:spcPct val="0"/>
              </a:spcBef>
              <a:spcAft>
                <a:spcPct val="0"/>
              </a:spcAft>
              <a:defRPr sz="4400">
                <a:solidFill>
                  <a:schemeClr val="tx1"/>
                </a:solidFill>
                <a:latin typeface="Calibri Light"/>
              </a:defRPr>
            </a:lvl7pPr>
            <a:lvl8pPr marL="1371600" algn="l" rtl="0" eaLnBrk="1" fontAlgn="base" hangingPunct="1">
              <a:lnSpc>
                <a:spcPct val="90000"/>
              </a:lnSpc>
              <a:spcBef>
                <a:spcPct val="0"/>
              </a:spcBef>
              <a:spcAft>
                <a:spcPct val="0"/>
              </a:spcAft>
              <a:defRPr sz="4400">
                <a:solidFill>
                  <a:schemeClr val="tx1"/>
                </a:solidFill>
                <a:latin typeface="Calibri Light"/>
              </a:defRPr>
            </a:lvl8pPr>
            <a:lvl9pPr marL="1828800" algn="l" rtl="0" eaLnBrk="1" fontAlgn="base" hangingPunct="1">
              <a:lnSpc>
                <a:spcPct val="90000"/>
              </a:lnSpc>
              <a:spcBef>
                <a:spcPct val="0"/>
              </a:spcBef>
              <a:spcAft>
                <a:spcPct val="0"/>
              </a:spcAft>
              <a:defRPr sz="4400">
                <a:solidFill>
                  <a:schemeClr val="tx1"/>
                </a:solidFill>
                <a:latin typeface="Calibri Light"/>
              </a:defRPr>
            </a:lvl9pPr>
          </a:lstStyle>
          <a:p>
            <a:pPr algn="ctr"/>
            <a:r>
              <a:rPr lang="es-CO" dirty="0" smtClean="0">
                <a:ln w="6600">
                  <a:solidFill>
                    <a:schemeClr val="accent2"/>
                  </a:solidFill>
                  <a:prstDash val="solid"/>
                </a:ln>
                <a:solidFill>
                  <a:srgbClr val="FFFFFF"/>
                </a:solidFill>
                <a:effectLst>
                  <a:outerShdw dist="38100" dir="2700000" algn="tl" rotWithShape="0">
                    <a:schemeClr val="accent2"/>
                  </a:outerShdw>
                </a:effectLst>
              </a:rPr>
              <a:t>SEGÚN LOS HALLAZGOS HISTOLÓGICOS</a:t>
            </a:r>
            <a:endParaRPr lang="es-CO"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5" name="Título 1"/>
          <p:cNvSpPr txBox="1">
            <a:spLocks/>
          </p:cNvSpPr>
          <p:nvPr/>
        </p:nvSpPr>
        <p:spPr bwMode="auto">
          <a:xfrm>
            <a:off x="2013264" y="168992"/>
            <a:ext cx="7696199" cy="549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algn="l" rtl="0" eaLnBrk="1" fontAlgn="base" hangingPunct="1">
              <a:lnSpc>
                <a:spcPct val="90000"/>
              </a:lnSpc>
              <a:spcBef>
                <a:spcPct val="0"/>
              </a:spcBef>
              <a:spcAft>
                <a:spcPct val="0"/>
              </a:spcAft>
              <a:defRPr sz="2800" b="1" kern="1200">
                <a:solidFill>
                  <a:srgbClr val="AD3333"/>
                </a:solidFill>
                <a:latin typeface="Calibri" panose="020F0502020204030204" pitchFamily="34" charset="0"/>
                <a:ea typeface="MS PGothic" panose="020B0600070205080204" pitchFamily="34" charset="-128"/>
                <a:cs typeface="+mj-cs"/>
              </a:defRPr>
            </a:lvl1pPr>
            <a:lvl2pPr algn="l" rtl="0" eaLnBrk="1" fontAlgn="base" hangingPunct="1">
              <a:lnSpc>
                <a:spcPct val="90000"/>
              </a:lnSpc>
              <a:spcBef>
                <a:spcPct val="0"/>
              </a:spcBef>
              <a:spcAft>
                <a:spcPct val="0"/>
              </a:spcAft>
              <a:defRPr sz="4400">
                <a:solidFill>
                  <a:schemeClr val="tx1"/>
                </a:solidFill>
                <a:latin typeface="Calibri Light"/>
                <a:ea typeface="MS PGothic" panose="020B0600070205080204" pitchFamily="34" charset="-128"/>
              </a:defRPr>
            </a:lvl2pPr>
            <a:lvl3pPr algn="l" rtl="0" eaLnBrk="1" fontAlgn="base" hangingPunct="1">
              <a:lnSpc>
                <a:spcPct val="90000"/>
              </a:lnSpc>
              <a:spcBef>
                <a:spcPct val="0"/>
              </a:spcBef>
              <a:spcAft>
                <a:spcPct val="0"/>
              </a:spcAft>
              <a:defRPr sz="4400">
                <a:solidFill>
                  <a:schemeClr val="tx1"/>
                </a:solidFill>
                <a:latin typeface="Calibri Light"/>
                <a:ea typeface="MS PGothic" panose="020B0600070205080204" pitchFamily="34" charset="-128"/>
              </a:defRPr>
            </a:lvl3pPr>
            <a:lvl4pPr algn="l" rtl="0" eaLnBrk="1" fontAlgn="base" hangingPunct="1">
              <a:lnSpc>
                <a:spcPct val="90000"/>
              </a:lnSpc>
              <a:spcBef>
                <a:spcPct val="0"/>
              </a:spcBef>
              <a:spcAft>
                <a:spcPct val="0"/>
              </a:spcAft>
              <a:defRPr sz="4400">
                <a:solidFill>
                  <a:schemeClr val="tx1"/>
                </a:solidFill>
                <a:latin typeface="Calibri Light"/>
                <a:ea typeface="MS PGothic" panose="020B0600070205080204" pitchFamily="34" charset="-128"/>
              </a:defRPr>
            </a:lvl4pPr>
            <a:lvl5pPr algn="l" rtl="0" eaLnBrk="1" fontAlgn="base" hangingPunct="1">
              <a:lnSpc>
                <a:spcPct val="90000"/>
              </a:lnSpc>
              <a:spcBef>
                <a:spcPct val="0"/>
              </a:spcBef>
              <a:spcAft>
                <a:spcPct val="0"/>
              </a:spcAft>
              <a:defRPr sz="4400">
                <a:solidFill>
                  <a:schemeClr val="tx1"/>
                </a:solidFill>
                <a:latin typeface="Calibri Light"/>
                <a:ea typeface="MS PGothic" panose="020B0600070205080204" pitchFamily="34" charset="-128"/>
              </a:defRPr>
            </a:lvl5pPr>
            <a:lvl6pPr marL="457200" algn="l" rtl="0" eaLnBrk="1" fontAlgn="base" hangingPunct="1">
              <a:lnSpc>
                <a:spcPct val="90000"/>
              </a:lnSpc>
              <a:spcBef>
                <a:spcPct val="0"/>
              </a:spcBef>
              <a:spcAft>
                <a:spcPct val="0"/>
              </a:spcAft>
              <a:defRPr sz="4400">
                <a:solidFill>
                  <a:schemeClr val="tx1"/>
                </a:solidFill>
                <a:latin typeface="Calibri Light"/>
              </a:defRPr>
            </a:lvl6pPr>
            <a:lvl7pPr marL="914400" algn="l" rtl="0" eaLnBrk="1" fontAlgn="base" hangingPunct="1">
              <a:lnSpc>
                <a:spcPct val="90000"/>
              </a:lnSpc>
              <a:spcBef>
                <a:spcPct val="0"/>
              </a:spcBef>
              <a:spcAft>
                <a:spcPct val="0"/>
              </a:spcAft>
              <a:defRPr sz="4400">
                <a:solidFill>
                  <a:schemeClr val="tx1"/>
                </a:solidFill>
                <a:latin typeface="Calibri Light"/>
              </a:defRPr>
            </a:lvl7pPr>
            <a:lvl8pPr marL="1371600" algn="l" rtl="0" eaLnBrk="1" fontAlgn="base" hangingPunct="1">
              <a:lnSpc>
                <a:spcPct val="90000"/>
              </a:lnSpc>
              <a:spcBef>
                <a:spcPct val="0"/>
              </a:spcBef>
              <a:spcAft>
                <a:spcPct val="0"/>
              </a:spcAft>
              <a:defRPr sz="4400">
                <a:solidFill>
                  <a:schemeClr val="tx1"/>
                </a:solidFill>
                <a:latin typeface="Calibri Light"/>
              </a:defRPr>
            </a:lvl8pPr>
            <a:lvl9pPr marL="1828800" algn="l" rtl="0" eaLnBrk="1" fontAlgn="base" hangingPunct="1">
              <a:lnSpc>
                <a:spcPct val="90000"/>
              </a:lnSpc>
              <a:spcBef>
                <a:spcPct val="0"/>
              </a:spcBef>
              <a:spcAft>
                <a:spcPct val="0"/>
              </a:spcAft>
              <a:defRPr sz="4400">
                <a:solidFill>
                  <a:schemeClr val="tx1"/>
                </a:solidFill>
                <a:latin typeface="Calibri Light"/>
              </a:defRPr>
            </a:lvl9pPr>
          </a:lstStyle>
          <a:p>
            <a:pPr algn="ctr"/>
            <a:r>
              <a:rPr lang="es-CO" sz="3600" dirty="0" smtClean="0">
                <a:ln w="22225">
                  <a:solidFill>
                    <a:schemeClr val="accent2"/>
                  </a:solidFill>
                  <a:prstDash val="solid"/>
                </a:ln>
                <a:solidFill>
                  <a:schemeClr val="accent2">
                    <a:lumMod val="40000"/>
                    <a:lumOff val="60000"/>
                  </a:schemeClr>
                </a:solidFill>
              </a:rPr>
              <a:t>CLASIFICACIÓN DE LA ENFERMEDAD DE </a:t>
            </a:r>
            <a:r>
              <a:rPr lang="es-CO" sz="3600" dirty="0" err="1" smtClean="0">
                <a:ln w="22225">
                  <a:solidFill>
                    <a:schemeClr val="accent2"/>
                  </a:solidFill>
                  <a:prstDash val="solid"/>
                </a:ln>
                <a:solidFill>
                  <a:schemeClr val="accent2">
                    <a:lumMod val="40000"/>
                    <a:lumOff val="60000"/>
                  </a:schemeClr>
                </a:solidFill>
              </a:rPr>
              <a:t>CASTLEMAN</a:t>
            </a:r>
            <a:endParaRPr lang="es-CO" dirty="0"/>
          </a:p>
        </p:txBody>
      </p:sp>
      <p:sp>
        <p:nvSpPr>
          <p:cNvPr id="6" name="Rectángulo 5"/>
          <p:cNvSpPr/>
          <p:nvPr/>
        </p:nvSpPr>
        <p:spPr>
          <a:xfrm>
            <a:off x="355600" y="2351800"/>
            <a:ext cx="3156616" cy="369332"/>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es-CO" b="1" dirty="0">
                <a:solidFill>
                  <a:schemeClr val="bg1"/>
                </a:solidFill>
                <a:latin typeface="Arial" panose="020B0604020202020204" pitchFamily="34" charset="0"/>
                <a:ea typeface="Calibri" panose="020F0502020204030204" pitchFamily="34" charset="0"/>
              </a:rPr>
              <a:t>Forma hialino vascular </a:t>
            </a:r>
            <a:r>
              <a:rPr lang="es-CO" b="1" dirty="0" err="1" smtClean="0">
                <a:solidFill>
                  <a:schemeClr val="bg1"/>
                </a:solidFill>
                <a:latin typeface="Arial" panose="020B0604020202020204" pitchFamily="34" charset="0"/>
                <a:ea typeface="Calibri" panose="020F0502020204030204" pitchFamily="34" charset="0"/>
              </a:rPr>
              <a:t>HV</a:t>
            </a:r>
            <a:r>
              <a:rPr lang="es-CO" b="1" dirty="0" smtClean="0">
                <a:solidFill>
                  <a:schemeClr val="bg1"/>
                </a:solidFill>
                <a:latin typeface="Arial" panose="020B0604020202020204" pitchFamily="34" charset="0"/>
                <a:ea typeface="Calibri" panose="020F0502020204030204" pitchFamily="34" charset="0"/>
              </a:rPr>
              <a:t>:</a:t>
            </a:r>
            <a:endParaRPr lang="es-CO" dirty="0">
              <a:solidFill>
                <a:schemeClr val="bg1"/>
              </a:solidFill>
            </a:endParaRPr>
          </a:p>
        </p:txBody>
      </p:sp>
      <p:sp>
        <p:nvSpPr>
          <p:cNvPr id="7" name="Rectángulo 6"/>
          <p:cNvSpPr/>
          <p:nvPr/>
        </p:nvSpPr>
        <p:spPr>
          <a:xfrm>
            <a:off x="3887537" y="2325305"/>
            <a:ext cx="3545305" cy="369332"/>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es-CO" b="1" dirty="0">
                <a:solidFill>
                  <a:schemeClr val="bg1"/>
                </a:solidFill>
                <a:latin typeface="Arial" panose="020B0604020202020204" pitchFamily="34" charset="0"/>
                <a:ea typeface="Calibri" panose="020F0502020204030204" pitchFamily="34" charset="0"/>
              </a:rPr>
              <a:t>Forma    plasmo    celular    </a:t>
            </a:r>
            <a:r>
              <a:rPr lang="es-CO" b="1" dirty="0" smtClean="0">
                <a:solidFill>
                  <a:schemeClr val="bg1"/>
                </a:solidFill>
                <a:latin typeface="Arial" panose="020B0604020202020204" pitchFamily="34" charset="0"/>
                <a:ea typeface="Calibri" panose="020F0502020204030204" pitchFamily="34" charset="0"/>
              </a:rPr>
              <a:t>PC</a:t>
            </a:r>
            <a:endParaRPr lang="es-CO" dirty="0">
              <a:solidFill>
                <a:schemeClr val="bg1"/>
              </a:solidFill>
            </a:endParaRPr>
          </a:p>
        </p:txBody>
      </p:sp>
      <p:sp>
        <p:nvSpPr>
          <p:cNvPr id="8" name="Rectángulo 7"/>
          <p:cNvSpPr/>
          <p:nvPr/>
        </p:nvSpPr>
        <p:spPr>
          <a:xfrm>
            <a:off x="8119979" y="3703244"/>
            <a:ext cx="3486482" cy="1200329"/>
          </a:xfrm>
          <a:prstGeom prst="rect">
            <a:avLst/>
          </a:prstGeom>
          <a:ln w="38100"/>
        </p:spPr>
        <p:style>
          <a:lnRef idx="2">
            <a:schemeClr val="accent4"/>
          </a:lnRef>
          <a:fillRef idx="1">
            <a:schemeClr val="lt1"/>
          </a:fillRef>
          <a:effectRef idx="0">
            <a:schemeClr val="accent4"/>
          </a:effectRef>
          <a:fontRef idx="minor">
            <a:schemeClr val="dk1"/>
          </a:fontRef>
        </p:style>
        <p:txBody>
          <a:bodyPr wrap="square">
            <a:spAutoFit/>
          </a:bodyPr>
          <a:lstStyle/>
          <a:p>
            <a:pPr lvl="0" algn="ctr"/>
            <a:r>
              <a:rPr lang="es-CO" dirty="0" smtClean="0"/>
              <a:t>Se asocia </a:t>
            </a:r>
            <a:r>
              <a:rPr lang="es-CO" dirty="0"/>
              <a:t>a  casos  agresivos  de  </a:t>
            </a:r>
            <a:r>
              <a:rPr lang="es-CO" dirty="0" err="1"/>
              <a:t>EC</a:t>
            </a:r>
            <a:r>
              <a:rPr lang="es-CO" dirty="0"/>
              <a:t>  relacionados con   la   infección   por   el   virus   herpes humano tipo 8 (VHH8) .</a:t>
            </a:r>
          </a:p>
        </p:txBody>
      </p:sp>
      <p:sp>
        <p:nvSpPr>
          <p:cNvPr id="9" name="Rectángulo 8"/>
          <p:cNvSpPr/>
          <p:nvPr/>
        </p:nvSpPr>
        <p:spPr>
          <a:xfrm>
            <a:off x="8119979" y="2327421"/>
            <a:ext cx="3486483" cy="367216"/>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lvl="0" algn="ctr">
              <a:lnSpc>
                <a:spcPct val="107000"/>
              </a:lnSpc>
              <a:spcAft>
                <a:spcPts val="800"/>
              </a:spcAft>
            </a:pPr>
            <a:r>
              <a:rPr lang="es-CO" b="1" dirty="0">
                <a:solidFill>
                  <a:schemeClr val="bg1"/>
                </a:solidFill>
                <a:latin typeface="Arial" panose="020B0604020202020204" pitchFamily="34" charset="0"/>
                <a:ea typeface="Calibri" panose="020F0502020204030204" pitchFamily="34" charset="0"/>
              </a:rPr>
              <a:t>Forma  mixta  o  </a:t>
            </a:r>
            <a:r>
              <a:rPr lang="es-CO" b="1" dirty="0" smtClean="0">
                <a:solidFill>
                  <a:schemeClr val="bg1"/>
                </a:solidFill>
                <a:latin typeface="Arial" panose="020B0604020202020204" pitchFamily="34" charset="0"/>
                <a:ea typeface="Calibri" panose="020F0502020204030204" pitchFamily="34" charset="0"/>
              </a:rPr>
              <a:t>transicional</a:t>
            </a:r>
            <a:endParaRPr lang="es-CO" dirty="0">
              <a:solidFill>
                <a:schemeClr val="bg1"/>
              </a:solidFill>
              <a:effectLst/>
              <a:latin typeface="Arial" panose="020B0604020202020204" pitchFamily="34" charset="0"/>
              <a:ea typeface="Calibri" panose="020F0502020204030204" pitchFamily="34" charset="0"/>
            </a:endParaRPr>
          </a:p>
        </p:txBody>
      </p:sp>
      <p:pic>
        <p:nvPicPr>
          <p:cNvPr id="10" name="Imagen 9"/>
          <p:cNvPicPr/>
          <p:nvPr/>
        </p:nvPicPr>
        <p:blipFill rotWithShape="1">
          <a:blip r:embed="rId3"/>
          <a:srcRect l="20565" t="31932" r="60511" b="44071"/>
          <a:stretch/>
        </p:blipFill>
        <p:spPr bwMode="auto">
          <a:xfrm>
            <a:off x="537774" y="2858970"/>
            <a:ext cx="2950980" cy="1804614"/>
          </a:xfrm>
          <a:prstGeom prst="rect">
            <a:avLst/>
          </a:prstGeom>
          <a:ln>
            <a:noFill/>
          </a:ln>
          <a:extLst>
            <a:ext uri="{53640926-AAD7-44D8-BBD7-CCE9431645EC}">
              <a14:shadowObscured xmlns:a14="http://schemas.microsoft.com/office/drawing/2010/main"/>
            </a:ext>
          </a:extLst>
        </p:spPr>
      </p:pic>
      <p:sp>
        <p:nvSpPr>
          <p:cNvPr id="11" name="CuadroTexto 10"/>
          <p:cNvSpPr txBox="1"/>
          <p:nvPr/>
        </p:nvSpPr>
        <p:spPr>
          <a:xfrm>
            <a:off x="537774" y="4698962"/>
            <a:ext cx="3133154" cy="646331"/>
          </a:xfrm>
          <a:prstGeom prst="rect">
            <a:avLst/>
          </a:prstGeom>
          <a:noFill/>
        </p:spPr>
        <p:txBody>
          <a:bodyPr wrap="square" rtlCol="0">
            <a:spAutoFit/>
          </a:bodyPr>
          <a:lstStyle/>
          <a:p>
            <a:r>
              <a:rPr lang="es-CO" i="1" dirty="0" smtClean="0"/>
              <a:t>FIGURA 3: Variante hialino vascular de la </a:t>
            </a:r>
            <a:r>
              <a:rPr lang="es-CO" i="1" dirty="0" err="1" smtClean="0"/>
              <a:t>EC</a:t>
            </a:r>
            <a:r>
              <a:rPr lang="es-CO" i="1" dirty="0" smtClean="0"/>
              <a:t>. </a:t>
            </a:r>
            <a:endParaRPr lang="es-CO" i="1" dirty="0"/>
          </a:p>
        </p:txBody>
      </p:sp>
      <p:sp>
        <p:nvSpPr>
          <p:cNvPr id="12" name="Rectángulo 11"/>
          <p:cNvSpPr/>
          <p:nvPr/>
        </p:nvSpPr>
        <p:spPr>
          <a:xfrm>
            <a:off x="472336" y="5380671"/>
            <a:ext cx="3039880" cy="584775"/>
          </a:xfrm>
          <a:prstGeom prst="rect">
            <a:avLst/>
          </a:prstGeom>
        </p:spPr>
        <p:txBody>
          <a:bodyPr wrap="square">
            <a:spAutoFit/>
          </a:bodyPr>
          <a:lstStyle/>
          <a:p>
            <a:r>
              <a:rPr lang="es-CO" sz="800" i="1" dirty="0">
                <a:solidFill>
                  <a:srgbClr val="000000"/>
                </a:solidFill>
                <a:latin typeface="Arial" panose="020B0604020202020204" pitchFamily="34" charset="0"/>
                <a:ea typeface="Calibri" panose="020F0502020204030204" pitchFamily="34" charset="0"/>
              </a:rPr>
              <a:t>Tomado de: Páez Hugo, Rosado Micela, Barón Óscar. Enfermedad de </a:t>
            </a:r>
            <a:r>
              <a:rPr lang="es-CO" sz="800" i="1" dirty="0" err="1">
                <a:solidFill>
                  <a:srgbClr val="000000"/>
                </a:solidFill>
                <a:latin typeface="Arial" panose="020B0604020202020204" pitchFamily="34" charset="0"/>
                <a:ea typeface="Calibri" panose="020F0502020204030204" pitchFamily="34" charset="0"/>
              </a:rPr>
              <a:t>Castleman</a:t>
            </a:r>
            <a:r>
              <a:rPr lang="es-CO" sz="800" i="1" dirty="0">
                <a:solidFill>
                  <a:srgbClr val="000000"/>
                </a:solidFill>
                <a:latin typeface="Arial" panose="020B0604020202020204" pitchFamily="34" charset="0"/>
                <a:ea typeface="Calibri" panose="020F0502020204030204" pitchFamily="34" charset="0"/>
              </a:rPr>
              <a:t> "la gran imitadora". Acta </a:t>
            </a:r>
            <a:r>
              <a:rPr lang="es-CO" sz="800" i="1" dirty="0" err="1">
                <a:solidFill>
                  <a:srgbClr val="000000"/>
                </a:solidFill>
                <a:latin typeface="Arial" panose="020B0604020202020204" pitchFamily="34" charset="0"/>
                <a:ea typeface="Calibri" panose="020F0502020204030204" pitchFamily="34" charset="0"/>
              </a:rPr>
              <a:t>Med</a:t>
            </a:r>
            <a:r>
              <a:rPr lang="es-CO" sz="800" i="1" dirty="0">
                <a:solidFill>
                  <a:srgbClr val="000000"/>
                </a:solidFill>
                <a:latin typeface="Arial" panose="020B0604020202020204" pitchFamily="34" charset="0"/>
                <a:ea typeface="Calibri" panose="020F0502020204030204" pitchFamily="34" charset="0"/>
              </a:rPr>
              <a:t> </a:t>
            </a:r>
            <a:r>
              <a:rPr lang="es-CO" sz="800" i="1" dirty="0" err="1">
                <a:solidFill>
                  <a:srgbClr val="000000"/>
                </a:solidFill>
                <a:latin typeface="Arial" panose="020B0604020202020204" pitchFamily="34" charset="0"/>
                <a:ea typeface="Calibri" panose="020F0502020204030204" pitchFamily="34" charset="0"/>
              </a:rPr>
              <a:t>Colomb</a:t>
            </a:r>
            <a:r>
              <a:rPr lang="es-CO" sz="800" i="1" dirty="0">
                <a:solidFill>
                  <a:srgbClr val="000000"/>
                </a:solidFill>
                <a:latin typeface="Arial" panose="020B0604020202020204" pitchFamily="34" charset="0"/>
                <a:ea typeface="Calibri" panose="020F0502020204030204" pitchFamily="34" charset="0"/>
              </a:rPr>
              <a:t> [Internet]. Diciembre de 2017 [consultado el 7 de agosto de 2020]; 42 (4): 247-247. </a:t>
            </a:r>
            <a:endParaRPr lang="es-CO" sz="800" dirty="0"/>
          </a:p>
        </p:txBody>
      </p:sp>
      <p:pic>
        <p:nvPicPr>
          <p:cNvPr id="13" name="Imagen 12"/>
          <p:cNvPicPr>
            <a:picLocks noChangeAspect="1"/>
          </p:cNvPicPr>
          <p:nvPr/>
        </p:nvPicPr>
        <p:blipFill rotWithShape="1">
          <a:blip r:embed="rId4"/>
          <a:srcRect l="35209" t="60828" r="40729" b="13686"/>
          <a:stretch/>
        </p:blipFill>
        <p:spPr>
          <a:xfrm>
            <a:off x="4394513" y="2930595"/>
            <a:ext cx="2933700" cy="1746923"/>
          </a:xfrm>
          <a:prstGeom prst="rect">
            <a:avLst/>
          </a:prstGeom>
        </p:spPr>
      </p:pic>
      <p:sp>
        <p:nvSpPr>
          <p:cNvPr id="14" name="CuadroTexto 13"/>
          <p:cNvSpPr txBox="1"/>
          <p:nvPr/>
        </p:nvSpPr>
        <p:spPr>
          <a:xfrm>
            <a:off x="3886716" y="4723616"/>
            <a:ext cx="3954280" cy="1415772"/>
          </a:xfrm>
          <a:prstGeom prst="rect">
            <a:avLst/>
          </a:prstGeom>
          <a:noFill/>
        </p:spPr>
        <p:txBody>
          <a:bodyPr wrap="square" rtlCol="0">
            <a:spAutoFit/>
          </a:bodyPr>
          <a:lstStyle/>
          <a:p>
            <a:r>
              <a:rPr lang="es-CO" i="1" dirty="0" smtClean="0"/>
              <a:t>Figura 4. </a:t>
            </a:r>
            <a:r>
              <a:rPr lang="es-CO" i="1" dirty="0" err="1" smtClean="0"/>
              <a:t>EC</a:t>
            </a:r>
            <a:r>
              <a:rPr lang="es-CO" i="1" dirty="0" smtClean="0"/>
              <a:t> de variedad </a:t>
            </a:r>
            <a:r>
              <a:rPr lang="es-CO" i="1" dirty="0" err="1" smtClean="0"/>
              <a:t>plasmocelular</a:t>
            </a:r>
            <a:r>
              <a:rPr lang="es-CO" i="1" dirty="0" smtClean="0"/>
              <a:t>. </a:t>
            </a:r>
          </a:p>
          <a:p>
            <a:r>
              <a:rPr lang="es-CO" i="1" dirty="0"/>
              <a:t>Del Villar Salazar Benjamín. </a:t>
            </a:r>
            <a:endParaRPr lang="es-CO" i="1" dirty="0" smtClean="0"/>
          </a:p>
          <a:p>
            <a:r>
              <a:rPr lang="es-CO" sz="1000" i="1" dirty="0" smtClean="0"/>
              <a:t>Tomado de: ENFERMEDAD </a:t>
            </a:r>
            <a:r>
              <a:rPr lang="es-CO" sz="1000" i="1" dirty="0"/>
              <a:t>DE </a:t>
            </a:r>
            <a:r>
              <a:rPr lang="es-CO" sz="1000" i="1" dirty="0" err="1"/>
              <a:t>CASTLEMAN</a:t>
            </a:r>
            <a:r>
              <a:rPr lang="es-CO" sz="1000" i="1" dirty="0"/>
              <a:t> LOCALIZADA EN REGIÓN CERVICAL. Rev. </a:t>
            </a:r>
            <a:r>
              <a:rPr lang="es-CO" sz="1000" i="1" dirty="0" err="1"/>
              <a:t>Méd</a:t>
            </a:r>
            <a:r>
              <a:rPr lang="es-CO" sz="1000" i="1" dirty="0"/>
              <a:t>. La Paz  [Internet]. 2014  [citado  2020  </a:t>
            </a:r>
            <a:r>
              <a:rPr lang="es-CO" sz="1000" i="1" dirty="0" err="1"/>
              <a:t>Ago</a:t>
            </a:r>
            <a:r>
              <a:rPr lang="es-CO" sz="1000" i="1" dirty="0"/>
              <a:t>  07] ;  20( 1 ): 44-48. Disponible en: http://www.scielo.org.bo/scielo.php?script=sci_arttext&amp;pid=S1726-89582014000100008&amp;lng=es.</a:t>
            </a:r>
          </a:p>
        </p:txBody>
      </p:sp>
      <p:sp>
        <p:nvSpPr>
          <p:cNvPr id="15" name="Rectángulo 14"/>
          <p:cNvSpPr/>
          <p:nvPr/>
        </p:nvSpPr>
        <p:spPr>
          <a:xfrm>
            <a:off x="8119978" y="3049290"/>
            <a:ext cx="3486483" cy="369332"/>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ctr"/>
            <a:r>
              <a:rPr lang="es-CO" b="1" dirty="0">
                <a:solidFill>
                  <a:schemeClr val="bg1"/>
                </a:solidFill>
              </a:rPr>
              <a:t>Forma  plasmoblástica:</a:t>
            </a:r>
            <a:r>
              <a:rPr lang="es-CO" dirty="0">
                <a:solidFill>
                  <a:schemeClr val="bg1"/>
                </a:solidFill>
              </a:rPr>
              <a:t> </a:t>
            </a:r>
          </a:p>
        </p:txBody>
      </p:sp>
    </p:spTree>
    <p:extLst>
      <p:ext uri="{BB962C8B-B14F-4D97-AF65-F5344CB8AC3E}">
        <p14:creationId xmlns:p14="http://schemas.microsoft.com/office/powerpoint/2010/main" val="23933153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pic>
        <p:nvPicPr>
          <p:cNvPr id="21" name="Imagen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2266" y="1742529"/>
            <a:ext cx="10474442" cy="4283182"/>
          </a:xfrm>
          <a:prstGeom prst="rect">
            <a:avLst/>
          </a:prstGeom>
        </p:spPr>
      </p:pic>
      <p:sp>
        <p:nvSpPr>
          <p:cNvPr id="5" name="Título 1"/>
          <p:cNvSpPr txBox="1">
            <a:spLocks/>
          </p:cNvSpPr>
          <p:nvPr/>
        </p:nvSpPr>
        <p:spPr bwMode="auto">
          <a:xfrm>
            <a:off x="2013264" y="168992"/>
            <a:ext cx="7696199" cy="549657"/>
          </a:xfrm>
          <a:prstGeom prst="rect">
            <a:avLst/>
          </a:prstGeom>
          <a:noFill/>
          <a:ln>
            <a:noFill/>
          </a:ln>
          <a:extLst/>
        </p:spPr>
        <p:txBody>
          <a:bodyPr vert="horz" wrap="square" lIns="91440" tIns="45720" rIns="91440" bIns="45720" numCol="1" anchor="t" anchorCtr="0" compatLnSpc="1">
            <a:prstTxWarp prst="textNoShape">
              <a:avLst/>
            </a:prstTxWarp>
            <a:noAutofit/>
          </a:bodyPr>
          <a:lstStyle>
            <a:lvl1pPr algn="l" rtl="0" eaLnBrk="1" fontAlgn="base" hangingPunct="1">
              <a:lnSpc>
                <a:spcPct val="90000"/>
              </a:lnSpc>
              <a:spcBef>
                <a:spcPct val="0"/>
              </a:spcBef>
              <a:spcAft>
                <a:spcPct val="0"/>
              </a:spcAft>
              <a:defRPr sz="2800" b="1" kern="1200">
                <a:solidFill>
                  <a:srgbClr val="AD3333"/>
                </a:solidFill>
                <a:latin typeface="Calibri" panose="020F0502020204030204" pitchFamily="34" charset="0"/>
                <a:ea typeface="MS PGothic" panose="020B0600070205080204" pitchFamily="34" charset="-128"/>
                <a:cs typeface="+mj-cs"/>
              </a:defRPr>
            </a:lvl1pPr>
            <a:lvl2pPr algn="l" rtl="0" eaLnBrk="1" fontAlgn="base" hangingPunct="1">
              <a:lnSpc>
                <a:spcPct val="90000"/>
              </a:lnSpc>
              <a:spcBef>
                <a:spcPct val="0"/>
              </a:spcBef>
              <a:spcAft>
                <a:spcPct val="0"/>
              </a:spcAft>
              <a:defRPr sz="4400">
                <a:solidFill>
                  <a:schemeClr val="tx1"/>
                </a:solidFill>
                <a:latin typeface="Calibri Light"/>
                <a:ea typeface="MS PGothic" panose="020B0600070205080204" pitchFamily="34" charset="-128"/>
              </a:defRPr>
            </a:lvl2pPr>
            <a:lvl3pPr algn="l" rtl="0" eaLnBrk="1" fontAlgn="base" hangingPunct="1">
              <a:lnSpc>
                <a:spcPct val="90000"/>
              </a:lnSpc>
              <a:spcBef>
                <a:spcPct val="0"/>
              </a:spcBef>
              <a:spcAft>
                <a:spcPct val="0"/>
              </a:spcAft>
              <a:defRPr sz="4400">
                <a:solidFill>
                  <a:schemeClr val="tx1"/>
                </a:solidFill>
                <a:latin typeface="Calibri Light"/>
                <a:ea typeface="MS PGothic" panose="020B0600070205080204" pitchFamily="34" charset="-128"/>
              </a:defRPr>
            </a:lvl3pPr>
            <a:lvl4pPr algn="l" rtl="0" eaLnBrk="1" fontAlgn="base" hangingPunct="1">
              <a:lnSpc>
                <a:spcPct val="90000"/>
              </a:lnSpc>
              <a:spcBef>
                <a:spcPct val="0"/>
              </a:spcBef>
              <a:spcAft>
                <a:spcPct val="0"/>
              </a:spcAft>
              <a:defRPr sz="4400">
                <a:solidFill>
                  <a:schemeClr val="tx1"/>
                </a:solidFill>
                <a:latin typeface="Calibri Light"/>
                <a:ea typeface="MS PGothic" panose="020B0600070205080204" pitchFamily="34" charset="-128"/>
              </a:defRPr>
            </a:lvl4pPr>
            <a:lvl5pPr algn="l" rtl="0" eaLnBrk="1" fontAlgn="base" hangingPunct="1">
              <a:lnSpc>
                <a:spcPct val="90000"/>
              </a:lnSpc>
              <a:spcBef>
                <a:spcPct val="0"/>
              </a:spcBef>
              <a:spcAft>
                <a:spcPct val="0"/>
              </a:spcAft>
              <a:defRPr sz="4400">
                <a:solidFill>
                  <a:schemeClr val="tx1"/>
                </a:solidFill>
                <a:latin typeface="Calibri Light"/>
                <a:ea typeface="MS PGothic" panose="020B0600070205080204" pitchFamily="34" charset="-128"/>
              </a:defRPr>
            </a:lvl5pPr>
            <a:lvl6pPr marL="457200" algn="l" rtl="0" eaLnBrk="1" fontAlgn="base" hangingPunct="1">
              <a:lnSpc>
                <a:spcPct val="90000"/>
              </a:lnSpc>
              <a:spcBef>
                <a:spcPct val="0"/>
              </a:spcBef>
              <a:spcAft>
                <a:spcPct val="0"/>
              </a:spcAft>
              <a:defRPr sz="4400">
                <a:solidFill>
                  <a:schemeClr val="tx1"/>
                </a:solidFill>
                <a:latin typeface="Calibri Light"/>
              </a:defRPr>
            </a:lvl6pPr>
            <a:lvl7pPr marL="914400" algn="l" rtl="0" eaLnBrk="1" fontAlgn="base" hangingPunct="1">
              <a:lnSpc>
                <a:spcPct val="90000"/>
              </a:lnSpc>
              <a:spcBef>
                <a:spcPct val="0"/>
              </a:spcBef>
              <a:spcAft>
                <a:spcPct val="0"/>
              </a:spcAft>
              <a:defRPr sz="4400">
                <a:solidFill>
                  <a:schemeClr val="tx1"/>
                </a:solidFill>
                <a:latin typeface="Calibri Light"/>
              </a:defRPr>
            </a:lvl7pPr>
            <a:lvl8pPr marL="1371600" algn="l" rtl="0" eaLnBrk="1" fontAlgn="base" hangingPunct="1">
              <a:lnSpc>
                <a:spcPct val="90000"/>
              </a:lnSpc>
              <a:spcBef>
                <a:spcPct val="0"/>
              </a:spcBef>
              <a:spcAft>
                <a:spcPct val="0"/>
              </a:spcAft>
              <a:defRPr sz="4400">
                <a:solidFill>
                  <a:schemeClr val="tx1"/>
                </a:solidFill>
                <a:latin typeface="Calibri Light"/>
              </a:defRPr>
            </a:lvl8pPr>
            <a:lvl9pPr marL="1828800" algn="l" rtl="0" eaLnBrk="1" fontAlgn="base" hangingPunct="1">
              <a:lnSpc>
                <a:spcPct val="90000"/>
              </a:lnSpc>
              <a:spcBef>
                <a:spcPct val="0"/>
              </a:spcBef>
              <a:spcAft>
                <a:spcPct val="0"/>
              </a:spcAft>
              <a:defRPr sz="4400">
                <a:solidFill>
                  <a:schemeClr val="tx1"/>
                </a:solidFill>
                <a:latin typeface="Calibri Light"/>
              </a:defRPr>
            </a:lvl9pPr>
          </a:lstStyle>
          <a:p>
            <a:pPr algn="ctr"/>
            <a:r>
              <a:rPr lang="es-CO" sz="3600" dirty="0" err="1" smtClean="0">
                <a:ln w="22225">
                  <a:solidFill>
                    <a:schemeClr val="accent2"/>
                  </a:solidFill>
                  <a:prstDash val="solid"/>
                </a:ln>
                <a:solidFill>
                  <a:schemeClr val="accent2">
                    <a:lumMod val="40000"/>
                    <a:lumOff val="60000"/>
                  </a:schemeClr>
                </a:solidFill>
              </a:rPr>
              <a:t>FISIOPATOLOGIA</a:t>
            </a:r>
            <a:r>
              <a:rPr lang="es-CO" sz="3600" dirty="0" smtClean="0">
                <a:ln w="22225">
                  <a:solidFill>
                    <a:schemeClr val="accent2"/>
                  </a:solidFill>
                  <a:prstDash val="solid"/>
                </a:ln>
                <a:solidFill>
                  <a:schemeClr val="accent2">
                    <a:lumMod val="40000"/>
                    <a:lumOff val="60000"/>
                  </a:schemeClr>
                </a:solidFill>
              </a:rPr>
              <a:t> DE LA ENFERMEDAD DE </a:t>
            </a:r>
            <a:r>
              <a:rPr lang="es-CO" sz="3600" dirty="0" err="1" smtClean="0">
                <a:ln w="22225">
                  <a:solidFill>
                    <a:schemeClr val="accent2"/>
                  </a:solidFill>
                  <a:prstDash val="solid"/>
                </a:ln>
                <a:solidFill>
                  <a:schemeClr val="accent2">
                    <a:lumMod val="40000"/>
                    <a:lumOff val="60000"/>
                  </a:schemeClr>
                </a:solidFill>
              </a:rPr>
              <a:t>CASTLEMAN</a:t>
            </a:r>
            <a:endParaRPr lang="es-CO" dirty="0"/>
          </a:p>
        </p:txBody>
      </p:sp>
      <p:sp>
        <p:nvSpPr>
          <p:cNvPr id="6" name="Rectángulo 5"/>
          <p:cNvSpPr/>
          <p:nvPr/>
        </p:nvSpPr>
        <p:spPr>
          <a:xfrm>
            <a:off x="3672838" y="1742529"/>
            <a:ext cx="4694619" cy="369332"/>
          </a:xfrm>
          <a:prstGeom prst="rect">
            <a:avLst/>
          </a:prstGeom>
        </p:spPr>
        <p:style>
          <a:lnRef idx="3">
            <a:schemeClr val="lt1"/>
          </a:lnRef>
          <a:fillRef idx="1">
            <a:schemeClr val="accent2"/>
          </a:fillRef>
          <a:effectRef idx="1">
            <a:schemeClr val="accent2"/>
          </a:effectRef>
          <a:fontRef idx="minor">
            <a:schemeClr val="lt1"/>
          </a:fontRef>
        </p:style>
        <p:txBody>
          <a:bodyPr wrap="none">
            <a:spAutoFit/>
          </a:bodyPr>
          <a:lstStyle/>
          <a:p>
            <a:r>
              <a:rPr lang="es-CO" dirty="0" smtClean="0">
                <a:latin typeface="Arial" panose="020B0604020202020204" pitchFamily="34" charset="0"/>
                <a:ea typeface="Times New Roman" panose="02020603050405020304" pitchFamily="18" charset="0"/>
              </a:rPr>
              <a:t>AUMENTO DE LA   INTERLEUCINA-6(IL-6)</a:t>
            </a:r>
            <a:endParaRPr lang="es-CO" dirty="0"/>
          </a:p>
        </p:txBody>
      </p:sp>
      <p:sp>
        <p:nvSpPr>
          <p:cNvPr id="8" name="Rectángulo 7"/>
          <p:cNvSpPr/>
          <p:nvPr/>
        </p:nvSpPr>
        <p:spPr>
          <a:xfrm>
            <a:off x="1707432" y="2528535"/>
            <a:ext cx="3555513" cy="1200329"/>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ctr"/>
            <a:r>
              <a:rPr lang="es-CO" dirty="0" smtClean="0">
                <a:solidFill>
                  <a:schemeClr val="tx2"/>
                </a:solidFill>
                <a:latin typeface="Arial" panose="020B0604020202020204" pitchFamily="34" charset="0"/>
                <a:ea typeface="Times New Roman" panose="02020603050405020304" pitchFamily="18" charset="0"/>
              </a:rPr>
              <a:t>Estímulo </a:t>
            </a:r>
            <a:r>
              <a:rPr lang="es-CO" dirty="0">
                <a:solidFill>
                  <a:schemeClr val="tx2"/>
                </a:solidFill>
                <a:latin typeface="Arial" panose="020B0604020202020204" pitchFamily="34" charset="0"/>
                <a:ea typeface="Times New Roman" panose="02020603050405020304" pitchFamily="18" charset="0"/>
              </a:rPr>
              <a:t>antigénico repetido sobre los linfocitos B ganglionares en respuesta a algún agente etiológico</a:t>
            </a:r>
            <a:endParaRPr lang="es-CO" dirty="0">
              <a:solidFill>
                <a:schemeClr val="tx2"/>
              </a:solidFill>
            </a:endParaRPr>
          </a:p>
        </p:txBody>
      </p:sp>
      <p:sp>
        <p:nvSpPr>
          <p:cNvPr id="9" name="Rectángulo 8"/>
          <p:cNvSpPr/>
          <p:nvPr/>
        </p:nvSpPr>
        <p:spPr>
          <a:xfrm>
            <a:off x="6096000" y="2528534"/>
            <a:ext cx="3442326" cy="1200329"/>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ctr"/>
            <a:r>
              <a:rPr lang="es-CO" dirty="0" err="1" smtClean="0">
                <a:solidFill>
                  <a:schemeClr val="tx2"/>
                </a:solidFill>
                <a:latin typeface="Arial" panose="020B0604020202020204" pitchFamily="34" charset="0"/>
                <a:ea typeface="Times New Roman" panose="02020603050405020304" pitchFamily="18" charset="0"/>
              </a:rPr>
              <a:t>Hiperproducción</a:t>
            </a:r>
            <a:r>
              <a:rPr lang="es-CO" dirty="0" smtClean="0">
                <a:solidFill>
                  <a:schemeClr val="tx2"/>
                </a:solidFill>
                <a:latin typeface="Arial" panose="020B0604020202020204" pitchFamily="34" charset="0"/>
                <a:ea typeface="Times New Roman" panose="02020603050405020304" pitchFamily="18" charset="0"/>
              </a:rPr>
              <a:t> </a:t>
            </a:r>
            <a:r>
              <a:rPr lang="es-CO" dirty="0">
                <a:solidFill>
                  <a:schemeClr val="tx2"/>
                </a:solidFill>
                <a:latin typeface="Arial" panose="020B0604020202020204" pitchFamily="34" charset="0"/>
                <a:ea typeface="Times New Roman" panose="02020603050405020304" pitchFamily="18" charset="0"/>
              </a:rPr>
              <a:t>anómala de </a:t>
            </a:r>
            <a:r>
              <a:rPr lang="es-CO" dirty="0" smtClean="0">
                <a:solidFill>
                  <a:schemeClr val="tx2"/>
                </a:solidFill>
                <a:latin typeface="Arial" panose="020B0604020202020204" pitchFamily="34" charset="0"/>
                <a:ea typeface="Times New Roman" panose="02020603050405020304" pitchFamily="18" charset="0"/>
              </a:rPr>
              <a:t>IL-6 </a:t>
            </a:r>
            <a:r>
              <a:rPr lang="es-CO" dirty="0">
                <a:solidFill>
                  <a:schemeClr val="tx2"/>
                </a:solidFill>
                <a:latin typeface="Arial" panose="020B0604020202020204" pitchFamily="34" charset="0"/>
                <a:ea typeface="Times New Roman" panose="02020603050405020304" pitchFamily="18" charset="0"/>
              </a:rPr>
              <a:t>por los linfocitos B de la zona del manto</a:t>
            </a:r>
            <a:r>
              <a:rPr lang="es-CO" dirty="0" smtClean="0">
                <a:solidFill>
                  <a:schemeClr val="tx2"/>
                </a:solidFill>
                <a:latin typeface="Arial" panose="020B0604020202020204" pitchFamily="34" charset="0"/>
                <a:ea typeface="Times New Roman" panose="02020603050405020304" pitchFamily="18" charset="0"/>
              </a:rPr>
              <a:t>.</a:t>
            </a:r>
          </a:p>
          <a:p>
            <a:pPr algn="ctr"/>
            <a:endParaRPr lang="es-CO" dirty="0">
              <a:solidFill>
                <a:schemeClr val="tx2"/>
              </a:solidFill>
            </a:endParaRPr>
          </a:p>
        </p:txBody>
      </p:sp>
      <p:sp>
        <p:nvSpPr>
          <p:cNvPr id="10" name="Rectángulo 9"/>
          <p:cNvSpPr/>
          <p:nvPr/>
        </p:nvSpPr>
        <p:spPr>
          <a:xfrm>
            <a:off x="3048000" y="4489807"/>
            <a:ext cx="6096000" cy="646331"/>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algn="ctr"/>
            <a:r>
              <a:rPr lang="es-CO" b="1" dirty="0" smtClean="0">
                <a:solidFill>
                  <a:schemeClr val="bg1"/>
                </a:solidFill>
                <a:latin typeface="Arial" panose="020B0604020202020204" pitchFamily="34" charset="0"/>
                <a:ea typeface="Times New Roman" panose="02020603050405020304" pitchFamily="18" charset="0"/>
              </a:rPr>
              <a:t>Antígeno </a:t>
            </a:r>
            <a:r>
              <a:rPr lang="es-CO" b="1" dirty="0">
                <a:solidFill>
                  <a:schemeClr val="bg1"/>
                </a:solidFill>
                <a:latin typeface="Arial" panose="020B0604020202020204" pitchFamily="34" charset="0"/>
                <a:ea typeface="Times New Roman" panose="02020603050405020304" pitchFamily="18" charset="0"/>
              </a:rPr>
              <a:t>viral (VHH8</a:t>
            </a:r>
            <a:r>
              <a:rPr lang="es-CO" b="1" dirty="0" smtClean="0">
                <a:solidFill>
                  <a:schemeClr val="bg1"/>
                </a:solidFill>
                <a:latin typeface="Arial" panose="020B0604020202020204" pitchFamily="34" charset="0"/>
                <a:ea typeface="Times New Roman" panose="02020603050405020304" pitchFamily="18" charset="0"/>
              </a:rPr>
              <a:t>), VIH y </a:t>
            </a:r>
            <a:r>
              <a:rPr lang="es-CO" b="1" dirty="0">
                <a:solidFill>
                  <a:schemeClr val="bg1"/>
                </a:solidFill>
                <a:latin typeface="Arial" panose="020B0604020202020204" pitchFamily="34" charset="0"/>
                <a:ea typeface="Times New Roman" panose="02020603050405020304" pitchFamily="18" charset="0"/>
              </a:rPr>
              <a:t>de forma menos frecuente, por </a:t>
            </a:r>
            <a:r>
              <a:rPr lang="es-CO" b="1" dirty="0" smtClean="0">
                <a:solidFill>
                  <a:schemeClr val="bg1"/>
                </a:solidFill>
                <a:latin typeface="Arial" panose="020B0604020202020204" pitchFamily="34" charset="0"/>
                <a:ea typeface="Times New Roman" panose="02020603050405020304" pitchFamily="18" charset="0"/>
              </a:rPr>
              <a:t>factores endógenos </a:t>
            </a:r>
            <a:r>
              <a:rPr lang="es-CO" b="1" dirty="0">
                <a:solidFill>
                  <a:schemeClr val="bg1"/>
                </a:solidFill>
                <a:latin typeface="Arial" panose="020B0604020202020204" pitchFamily="34" charset="0"/>
                <a:ea typeface="Times New Roman" panose="02020603050405020304" pitchFamily="18" charset="0"/>
              </a:rPr>
              <a:t>o exógenos </a:t>
            </a:r>
            <a:endParaRPr lang="es-CO" b="1" dirty="0">
              <a:solidFill>
                <a:schemeClr val="bg1"/>
              </a:solidFill>
            </a:endParaRPr>
          </a:p>
        </p:txBody>
      </p:sp>
      <p:pic>
        <p:nvPicPr>
          <p:cNvPr id="12" name="Imagen 11"/>
          <p:cNvPicPr>
            <a:picLocks noChangeAspect="1"/>
          </p:cNvPicPr>
          <p:nvPr/>
        </p:nvPicPr>
        <p:blipFill>
          <a:blip r:embed="rId3"/>
          <a:stretch>
            <a:fillRect/>
          </a:stretch>
        </p:blipFill>
        <p:spPr>
          <a:xfrm>
            <a:off x="796925" y="3846648"/>
            <a:ext cx="1943100" cy="2352675"/>
          </a:xfrm>
          <a:prstGeom prst="rect">
            <a:avLst/>
          </a:prstGeom>
        </p:spPr>
      </p:pic>
      <p:pic>
        <p:nvPicPr>
          <p:cNvPr id="14" name="Imagen 13"/>
          <p:cNvPicPr>
            <a:picLocks noChangeAspect="1"/>
          </p:cNvPicPr>
          <p:nvPr/>
        </p:nvPicPr>
        <p:blipFill>
          <a:blip r:embed="rId4"/>
          <a:stretch>
            <a:fillRect/>
          </a:stretch>
        </p:blipFill>
        <p:spPr>
          <a:xfrm>
            <a:off x="9245600" y="3901636"/>
            <a:ext cx="2152650" cy="2124075"/>
          </a:xfrm>
          <a:prstGeom prst="rect">
            <a:avLst/>
          </a:prstGeom>
        </p:spPr>
      </p:pic>
      <p:sp>
        <p:nvSpPr>
          <p:cNvPr id="15" name="Flecha curvada hacia la izquierda 14"/>
          <p:cNvSpPr/>
          <p:nvPr/>
        </p:nvSpPr>
        <p:spPr>
          <a:xfrm>
            <a:off x="9639926" y="2020376"/>
            <a:ext cx="1104274" cy="1192723"/>
          </a:xfrm>
          <a:prstGeom prst="curvedLeftArrow">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s-CO">
              <a:solidFill>
                <a:schemeClr val="tx1"/>
              </a:solidFill>
            </a:endParaRPr>
          </a:p>
        </p:txBody>
      </p:sp>
      <p:sp>
        <p:nvSpPr>
          <p:cNvPr id="16" name="Flecha curvada hacia la derecha 15"/>
          <p:cNvSpPr/>
          <p:nvPr/>
        </p:nvSpPr>
        <p:spPr>
          <a:xfrm>
            <a:off x="792266" y="2016059"/>
            <a:ext cx="850901" cy="1197041"/>
          </a:xfrm>
          <a:prstGeom prst="curvedRightArrow">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s-CO">
              <a:solidFill>
                <a:schemeClr val="tx1"/>
              </a:solidFill>
            </a:endParaRPr>
          </a:p>
        </p:txBody>
      </p:sp>
      <p:sp>
        <p:nvSpPr>
          <p:cNvPr id="17" name="Flecha abajo 16"/>
          <p:cNvSpPr/>
          <p:nvPr/>
        </p:nvSpPr>
        <p:spPr>
          <a:xfrm>
            <a:off x="5314950" y="3901636"/>
            <a:ext cx="723900" cy="530007"/>
          </a:xfrm>
          <a:prstGeom prst="downArrow">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351181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610120" y="1008326"/>
            <a:ext cx="4001122" cy="984562"/>
          </a:xfrm>
        </p:spPr>
        <p:txBody>
          <a:bodyPr/>
          <a:lstStyle/>
          <a:p>
            <a:r>
              <a:rPr lang="es-CO" dirty="0" smtClean="0"/>
              <a:t>MANIFESTACIONES </a:t>
            </a:r>
            <a:br>
              <a:rPr lang="es-CO" dirty="0" smtClean="0"/>
            </a:br>
            <a:r>
              <a:rPr lang="es-CO" dirty="0" smtClean="0"/>
              <a:t>CLINICAS</a:t>
            </a:r>
            <a:endParaRPr lang="es-CO" dirty="0"/>
          </a:p>
        </p:txBody>
      </p:sp>
      <p:pic>
        <p:nvPicPr>
          <p:cNvPr id="14" name="Marcador de contenido 3"/>
          <p:cNvPicPr>
            <a:picLocks noGrp="1" noChangeAspect="1"/>
          </p:cNvPicPr>
          <p:nvPr>
            <p:ph idx="1"/>
          </p:nvPr>
        </p:nvPicPr>
        <p:blipFill rotWithShape="1">
          <a:blip r:embed="rId2"/>
          <a:srcRect l="31252" t="18060" r="30105" b="42478"/>
          <a:stretch/>
        </p:blipFill>
        <p:spPr>
          <a:xfrm>
            <a:off x="0" y="-33051"/>
            <a:ext cx="6233195" cy="3580482"/>
          </a:xfrm>
          <a:prstGeom prst="rect">
            <a:avLst/>
          </a:prstGeom>
        </p:spPr>
      </p:pic>
      <p:pic>
        <p:nvPicPr>
          <p:cNvPr id="15" name="Marcador de contenido 3"/>
          <p:cNvPicPr>
            <a:picLocks noChangeAspect="1"/>
          </p:cNvPicPr>
          <p:nvPr/>
        </p:nvPicPr>
        <p:blipFill rotWithShape="1">
          <a:blip r:embed="rId2"/>
          <a:srcRect l="31773" t="57090" r="30954" b="5145"/>
          <a:stretch/>
        </p:blipFill>
        <p:spPr bwMode="auto">
          <a:xfrm>
            <a:off x="5706737" y="2757098"/>
            <a:ext cx="6356732" cy="3622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 descr="https://encrypted-tbn0.gstatic.com/images?q=tbn:ANd9GcRZp10ied0Z7C7Ck25P0gOvq7Wtd7SzItAB-e_4w_89-r9_L14&amp;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8175" y="3940041"/>
            <a:ext cx="3341621" cy="22035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740281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pPr algn="ctr"/>
            <a:r>
              <a:rPr lang="es-CO" dirty="0" smtClean="0"/>
              <a:t>DIAGNOSTICO</a:t>
            </a:r>
            <a:endParaRPr lang="es-CO" dirty="0"/>
          </a:p>
        </p:txBody>
      </p:sp>
      <p:pic>
        <p:nvPicPr>
          <p:cNvPr id="10" name="Picture 4" descr="https://image.slidesharecdn.com/adenopatias-110914002718-phpapp02/95/adenopatias-32-728.jpg?cb=1315961677"/>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4341"/>
          <a:stretch/>
        </p:blipFill>
        <p:spPr bwMode="auto">
          <a:xfrm>
            <a:off x="5783100" y="859316"/>
            <a:ext cx="5767671" cy="370539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www.scielo.org.mx/img/revistas/facmed/v54n4/a3f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063" y="2485088"/>
            <a:ext cx="4493152" cy="3887039"/>
          </a:xfrm>
          <a:prstGeom prst="rect">
            <a:avLst/>
          </a:prstGeom>
          <a:noFill/>
          <a:extLst>
            <a:ext uri="{909E8E84-426E-40DD-AFC4-6F175D3DCCD1}">
              <a14:hiddenFill xmlns:a14="http://schemas.microsoft.com/office/drawing/2010/main">
                <a:solidFill>
                  <a:srgbClr val="FFFFFF"/>
                </a:solidFill>
              </a14:hiddenFill>
            </a:ext>
          </a:extLst>
        </p:spPr>
      </p:pic>
      <p:sp>
        <p:nvSpPr>
          <p:cNvPr id="9" name="CuadroTexto 8"/>
          <p:cNvSpPr txBox="1"/>
          <p:nvPr/>
        </p:nvSpPr>
        <p:spPr>
          <a:xfrm>
            <a:off x="694063" y="859316"/>
            <a:ext cx="3800819" cy="1477328"/>
          </a:xfrm>
          <a:prstGeom prst="rect">
            <a:avLst/>
          </a:prstGeom>
          <a:noFill/>
        </p:spPr>
        <p:txBody>
          <a:bodyPr wrap="square" rtlCol="0">
            <a:spAutoFit/>
          </a:bodyPr>
          <a:lstStyle/>
          <a:p>
            <a:pPr marL="342900" indent="-342900">
              <a:buAutoNum type="arabicPeriod"/>
            </a:pPr>
            <a:r>
              <a:rPr lang="es-CO" dirty="0" smtClean="0"/>
              <a:t>Examen físico</a:t>
            </a:r>
          </a:p>
          <a:p>
            <a:pPr marL="342900" indent="-342900">
              <a:buAutoNum type="arabicPeriod"/>
            </a:pPr>
            <a:r>
              <a:rPr lang="es-CO" dirty="0" smtClean="0"/>
              <a:t>Examen de Sangre</a:t>
            </a:r>
          </a:p>
          <a:p>
            <a:pPr marL="342900" indent="-342900">
              <a:buAutoNum type="arabicPeriod"/>
            </a:pPr>
            <a:r>
              <a:rPr lang="es-CO" dirty="0" smtClean="0"/>
              <a:t>Tomografía </a:t>
            </a:r>
          </a:p>
          <a:p>
            <a:pPr marL="342900" indent="-342900">
              <a:buAutoNum type="arabicPeriod"/>
            </a:pPr>
            <a:r>
              <a:rPr lang="es-CO" dirty="0" smtClean="0"/>
              <a:t>Resonancia Magnética</a:t>
            </a:r>
          </a:p>
          <a:p>
            <a:pPr marL="342900" indent="-342900">
              <a:buAutoNum type="arabicPeriod"/>
            </a:pPr>
            <a:r>
              <a:rPr lang="es-CO" dirty="0" smtClean="0"/>
              <a:t>Biopsia</a:t>
            </a:r>
          </a:p>
        </p:txBody>
      </p:sp>
      <p:sp>
        <p:nvSpPr>
          <p:cNvPr id="11" name="CuadroTexto 10"/>
          <p:cNvSpPr txBox="1"/>
          <p:nvPr/>
        </p:nvSpPr>
        <p:spPr>
          <a:xfrm>
            <a:off x="5409282" y="4847422"/>
            <a:ext cx="5883007" cy="1754326"/>
          </a:xfrm>
          <a:prstGeom prst="rect">
            <a:avLst/>
          </a:prstGeom>
          <a:noFill/>
        </p:spPr>
        <p:txBody>
          <a:bodyPr wrap="square" rtlCol="0">
            <a:spAutoFit/>
          </a:bodyPr>
          <a:lstStyle/>
          <a:p>
            <a:r>
              <a:rPr lang="es-CO" sz="1500" dirty="0"/>
              <a:t>El diagnóstico diferencial debe incluir patologías que se presentan con grandes masas mediastínicas como linfomas de Hodgkin, timomas, teratomas y ciertas enfermedades reumatológicas que pueden causar adenomegalias.</a:t>
            </a:r>
          </a:p>
          <a:p>
            <a:r>
              <a:rPr lang="es-CO" sz="1500" b="1" dirty="0"/>
              <a:t>El diagnóstico de confirmación es histológico, requiriéndose la resección completa del ganglio afectado</a:t>
            </a:r>
          </a:p>
          <a:p>
            <a:endParaRPr lang="es-CO" dirty="0"/>
          </a:p>
        </p:txBody>
      </p:sp>
    </p:spTree>
    <p:extLst>
      <p:ext uri="{BB962C8B-B14F-4D97-AF65-F5344CB8AC3E}">
        <p14:creationId xmlns:p14="http://schemas.microsoft.com/office/powerpoint/2010/main" val="308084705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p:cNvGraphicFramePr>
            <a:graphicFrameLocks noGrp="1"/>
          </p:cNvGraphicFramePr>
          <p:nvPr>
            <p:ph idx="1"/>
            <p:extLst>
              <p:ext uri="{D42A27DB-BD31-4B8C-83A1-F6EECF244321}">
                <p14:modId xmlns:p14="http://schemas.microsoft.com/office/powerpoint/2010/main" val="2472948001"/>
              </p:ext>
            </p:extLst>
          </p:nvPr>
        </p:nvGraphicFramePr>
        <p:xfrm>
          <a:off x="-137768" y="137994"/>
          <a:ext cx="5304677" cy="64393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ángulo redondeado 4"/>
          <p:cNvSpPr/>
          <p:nvPr/>
        </p:nvSpPr>
        <p:spPr>
          <a:xfrm>
            <a:off x="5398263" y="848299"/>
            <a:ext cx="4538951" cy="4583017"/>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es-CO" sz="1600" dirty="0"/>
              <a:t>●Proteína C reactiva elevada (PCR;&gt; 10 mg / L) o velocidad de sedimentación globular (VSG;&gt; 15 mm / h</a:t>
            </a:r>
            <a:r>
              <a:rPr lang="es-CO" sz="1600" dirty="0" smtClean="0"/>
              <a:t>)</a:t>
            </a:r>
          </a:p>
          <a:p>
            <a:endParaRPr lang="es-CO" sz="1600" dirty="0"/>
          </a:p>
          <a:p>
            <a:r>
              <a:rPr lang="es-CO" sz="1600" dirty="0"/>
              <a:t>●Anemia (hemoglobina &lt;12,5 g / dl para hombres,&gt; 11,5 g / dl para mujeres</a:t>
            </a:r>
            <a:r>
              <a:rPr lang="es-CO" sz="1600" dirty="0" smtClean="0"/>
              <a:t>)</a:t>
            </a:r>
          </a:p>
          <a:p>
            <a:endParaRPr lang="es-CO" sz="1600" dirty="0"/>
          </a:p>
          <a:p>
            <a:r>
              <a:rPr lang="es-CO" sz="1600" dirty="0"/>
              <a:t>●Trombocitopenia (recuento de plaquetas &lt;150.000 / microL) o trombocitosis (recuento de plaquetas&gt; 450.000 / microL</a:t>
            </a:r>
            <a:r>
              <a:rPr lang="es-CO" sz="1600" dirty="0" smtClean="0"/>
              <a:t>)</a:t>
            </a:r>
          </a:p>
          <a:p>
            <a:endParaRPr lang="es-CO" sz="1600" dirty="0"/>
          </a:p>
          <a:p>
            <a:r>
              <a:rPr lang="es-CO" sz="1600" dirty="0"/>
              <a:t>●Hipoalbuminemia (albúmina &lt;3,5 g / dL</a:t>
            </a:r>
            <a:r>
              <a:rPr lang="es-CO" sz="1600" dirty="0" smtClean="0"/>
              <a:t>)</a:t>
            </a:r>
          </a:p>
          <a:p>
            <a:endParaRPr lang="es-CO" sz="1600" dirty="0"/>
          </a:p>
          <a:p>
            <a:r>
              <a:rPr lang="es-CO" sz="1600" dirty="0"/>
              <a:t>●Disfunción renal (tasa de filtración glomerular estimada [eGFR] &lt;60 ml / min / 1,73 m 2 ) o proteinuria (proteína total 150 mg / 24 horas o 10 mg / 100 ml)</a:t>
            </a:r>
          </a:p>
        </p:txBody>
      </p:sp>
      <p:sp>
        <p:nvSpPr>
          <p:cNvPr id="6" name="Más 5"/>
          <p:cNvSpPr/>
          <p:nvPr/>
        </p:nvSpPr>
        <p:spPr>
          <a:xfrm>
            <a:off x="242369" y="242371"/>
            <a:ext cx="539827" cy="605928"/>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500" dirty="0" smtClean="0"/>
              <a:t>80</a:t>
            </a:r>
            <a:endParaRPr lang="es-CO" sz="1500" dirty="0"/>
          </a:p>
        </p:txBody>
      </p:sp>
      <p:sp>
        <p:nvSpPr>
          <p:cNvPr id="7" name="Menos 6"/>
          <p:cNvSpPr/>
          <p:nvPr/>
        </p:nvSpPr>
        <p:spPr>
          <a:xfrm>
            <a:off x="4357170" y="275422"/>
            <a:ext cx="616944" cy="572877"/>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smtClean="0"/>
              <a:t>10</a:t>
            </a:r>
            <a:endParaRPr lang="es-CO" dirty="0"/>
          </a:p>
        </p:txBody>
      </p:sp>
    </p:spTree>
    <p:extLst>
      <p:ext uri="{BB962C8B-B14F-4D97-AF65-F5344CB8AC3E}">
        <p14:creationId xmlns:p14="http://schemas.microsoft.com/office/powerpoint/2010/main" val="25339049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O" dirty="0" smtClean="0"/>
              <a:t>UNICENTRICO</a:t>
            </a:r>
            <a:endParaRPr lang="es-CO" dirty="0"/>
          </a:p>
        </p:txBody>
      </p:sp>
      <p:pic>
        <p:nvPicPr>
          <p:cNvPr id="6" name="Marcador de contenido 3"/>
          <p:cNvPicPr>
            <a:picLocks noGrp="1" noChangeAspect="1"/>
          </p:cNvPicPr>
          <p:nvPr>
            <p:ph idx="1"/>
          </p:nvPr>
        </p:nvPicPr>
        <p:blipFill rotWithShape="1">
          <a:blip r:embed="rId2"/>
          <a:srcRect l="29038" t="22874" r="27766" b="20680"/>
          <a:stretch/>
        </p:blipFill>
        <p:spPr>
          <a:xfrm>
            <a:off x="1905163" y="871626"/>
            <a:ext cx="7116896" cy="5231217"/>
          </a:xfrm>
          <a:prstGeom prst="rect">
            <a:avLst/>
          </a:prstGeom>
        </p:spPr>
      </p:pic>
      <p:sp>
        <p:nvSpPr>
          <p:cNvPr id="7" name="CuadroTexto 6"/>
          <p:cNvSpPr txBox="1"/>
          <p:nvPr/>
        </p:nvSpPr>
        <p:spPr>
          <a:xfrm>
            <a:off x="1454226" y="6102843"/>
            <a:ext cx="6973678" cy="492443"/>
          </a:xfrm>
          <a:prstGeom prst="rect">
            <a:avLst/>
          </a:prstGeom>
          <a:noFill/>
        </p:spPr>
        <p:txBody>
          <a:bodyPr wrap="square" rtlCol="0">
            <a:spAutoFit/>
          </a:bodyPr>
          <a:lstStyle/>
          <a:p>
            <a:r>
              <a:rPr lang="es-CO" sz="1300" dirty="0">
                <a:hlinkClick r:id="rId3"/>
              </a:rPr>
              <a:t>https://www.researchgate.net/publication/266379134_Enfermedad_de_Castleman_un_diagnostico_diferencial_que_no_se_debe_olvidar_en_los_tumores_de_mediastino_Caso_clinico</a:t>
            </a:r>
            <a:endParaRPr lang="es-CO" sz="1300" dirty="0"/>
          </a:p>
        </p:txBody>
      </p:sp>
    </p:spTree>
    <p:extLst>
      <p:ext uri="{BB962C8B-B14F-4D97-AF65-F5344CB8AC3E}">
        <p14:creationId xmlns:p14="http://schemas.microsoft.com/office/powerpoint/2010/main" val="19649840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480544" y="487574"/>
            <a:ext cx="5171407" cy="713430"/>
          </a:xfrm>
        </p:spPr>
        <p:txBody>
          <a:bodyPr>
            <a:normAutofit/>
          </a:bodyPr>
          <a:lstStyle/>
          <a:p>
            <a:pPr algn="ctr"/>
            <a:r>
              <a:rPr lang="es-CO" sz="4400" dirty="0" smtClean="0">
                <a:ln w="22225">
                  <a:solidFill>
                    <a:schemeClr val="accent2"/>
                  </a:solidFill>
                  <a:prstDash val="solid"/>
                </a:ln>
                <a:solidFill>
                  <a:schemeClr val="accent2">
                    <a:lumMod val="40000"/>
                    <a:lumOff val="60000"/>
                  </a:schemeClr>
                </a:solidFill>
              </a:rPr>
              <a:t>DEFINICIÓN </a:t>
            </a:r>
            <a:endParaRPr lang="es-CO" sz="4400" dirty="0">
              <a:ln w="22225">
                <a:solidFill>
                  <a:schemeClr val="accent2"/>
                </a:solidFill>
                <a:prstDash val="solid"/>
              </a:ln>
              <a:solidFill>
                <a:schemeClr val="accent2">
                  <a:lumMod val="40000"/>
                  <a:lumOff val="60000"/>
                </a:schemeClr>
              </a:solidFill>
            </a:endParaRPr>
          </a:p>
        </p:txBody>
      </p:sp>
      <p:sp>
        <p:nvSpPr>
          <p:cNvPr id="3" name="Marcador de contenido 2"/>
          <p:cNvSpPr>
            <a:spLocks noGrp="1"/>
          </p:cNvSpPr>
          <p:nvPr>
            <p:ph idx="1"/>
          </p:nvPr>
        </p:nvSpPr>
        <p:spPr>
          <a:xfrm>
            <a:off x="641878" y="1528549"/>
            <a:ext cx="5424370" cy="4230806"/>
          </a:xfrm>
        </p:spPr>
        <p:txBody>
          <a:bodyPr/>
          <a:lstStyle/>
          <a:p>
            <a:pPr algn="just"/>
            <a:r>
              <a:rPr lang="es-VE" dirty="0"/>
              <a:t>La enfermedad de Castleman (EC) también conocido como hiperplasia linfoide </a:t>
            </a:r>
            <a:r>
              <a:rPr lang="es-VE" dirty="0" err="1"/>
              <a:t>angiofolicular</a:t>
            </a:r>
            <a:r>
              <a:rPr lang="es-VE" dirty="0"/>
              <a:t> o  hiperplasia de ganglio linfático gigante es una entidad patológica rara, de etiología desconocida que engloba un grupo heterogéneo trastornos </a:t>
            </a:r>
            <a:r>
              <a:rPr lang="es-VE" dirty="0" err="1"/>
              <a:t>linfoproliferativos</a:t>
            </a:r>
            <a:r>
              <a:rPr lang="es-VE" dirty="0"/>
              <a:t> no </a:t>
            </a:r>
            <a:r>
              <a:rPr lang="es-VE" dirty="0" smtClean="0"/>
              <a:t>clónales que se caracterizan por la formación de  </a:t>
            </a:r>
            <a:r>
              <a:rPr lang="es-VE" dirty="0"/>
              <a:t>masas benignas (no cancerosas) en el tejido de los ganglios </a:t>
            </a:r>
            <a:r>
              <a:rPr lang="es-VE" dirty="0" smtClean="0"/>
              <a:t>linfáticos. </a:t>
            </a:r>
            <a:endParaRPr lang="es-CO" dirty="0"/>
          </a:p>
        </p:txBody>
      </p:sp>
      <p:pic>
        <p:nvPicPr>
          <p:cNvPr id="1026" name="Picture 2" descr="Definición de ganglio linfático - Diccionario de cánce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80146" y="1201004"/>
            <a:ext cx="5320549" cy="5022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445107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O" dirty="0" smtClean="0"/>
              <a:t>MULTICENTRICA</a:t>
            </a:r>
            <a:endParaRPr lang="es-CO" dirty="0"/>
          </a:p>
        </p:txBody>
      </p:sp>
      <p:pic>
        <p:nvPicPr>
          <p:cNvPr id="7" name="Marcador de contenido 3"/>
          <p:cNvPicPr>
            <a:picLocks noGrp="1" noChangeAspect="1"/>
          </p:cNvPicPr>
          <p:nvPr>
            <p:ph idx="1"/>
          </p:nvPr>
        </p:nvPicPr>
        <p:blipFill rotWithShape="1">
          <a:blip r:embed="rId2"/>
          <a:srcRect l="25223" t="10404" r="25551" b="19368"/>
          <a:stretch/>
        </p:blipFill>
        <p:spPr bwMode="auto">
          <a:xfrm>
            <a:off x="2253457" y="652308"/>
            <a:ext cx="7287150" cy="5847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347630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lh5.googleusercontent.com/proxy/LK121_i4Hc1EAa3QAklWAB9q8IXHNtXdvbaDP5VgJ_-eNwIDuqpM55Gr6M1jHos5JEzHcsSJN-I1belCB-kV-XrCK-7ubGj54stf3ONi_T75UdQ0tk7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97329" y="1581455"/>
            <a:ext cx="3925514" cy="415221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lh3.googleusercontent.com/proxy/7ZTXk2xqAT6Rq9jIb0b5i9JLR_p17DDHdLUAv-SKjtJYxTeN-M7H8jIwXwk_lXOH_mVBwKGeCTytDVn-QE0TZ7hYcGXBTceKVyxl2FsCbMUMbMz9OGCRW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84345" y="2317806"/>
            <a:ext cx="4581679" cy="31348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08437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O" dirty="0" smtClean="0"/>
              <a:t>DIAGNOSTICO</a:t>
            </a:r>
            <a:endParaRPr lang="es-CO" dirty="0"/>
          </a:p>
        </p:txBody>
      </p:sp>
      <p:pic>
        <p:nvPicPr>
          <p:cNvPr id="4" name="Marcador de contenido 3"/>
          <p:cNvPicPr>
            <a:picLocks noGrp="1" noChangeAspect="1"/>
          </p:cNvPicPr>
          <p:nvPr>
            <p:ph idx="1"/>
          </p:nvPr>
        </p:nvPicPr>
        <p:blipFill rotWithShape="1">
          <a:blip r:embed="rId2"/>
          <a:srcRect l="13103" t="33896" r="61506" b="20964"/>
          <a:stretch/>
        </p:blipFill>
        <p:spPr>
          <a:xfrm>
            <a:off x="205811" y="1381110"/>
            <a:ext cx="3869588" cy="3869627"/>
          </a:xfrm>
          <a:prstGeom prst="rect">
            <a:avLst/>
          </a:prstGeom>
        </p:spPr>
      </p:pic>
      <p:pic>
        <p:nvPicPr>
          <p:cNvPr id="6" name="Imagen 5"/>
          <p:cNvPicPr>
            <a:picLocks noChangeAspect="1"/>
          </p:cNvPicPr>
          <p:nvPr/>
        </p:nvPicPr>
        <p:blipFill rotWithShape="1">
          <a:blip r:embed="rId3"/>
          <a:srcRect l="12922" t="47230" r="36205" b="16626"/>
          <a:stretch/>
        </p:blipFill>
        <p:spPr>
          <a:xfrm>
            <a:off x="4197425" y="1784731"/>
            <a:ext cx="7663525" cy="3062689"/>
          </a:xfrm>
          <a:prstGeom prst="rect">
            <a:avLst/>
          </a:prstGeom>
        </p:spPr>
      </p:pic>
      <p:sp>
        <p:nvSpPr>
          <p:cNvPr id="7" name="CuadroTexto 6"/>
          <p:cNvSpPr txBox="1"/>
          <p:nvPr/>
        </p:nvSpPr>
        <p:spPr>
          <a:xfrm>
            <a:off x="462709" y="5604680"/>
            <a:ext cx="3833869" cy="923330"/>
          </a:xfrm>
          <a:prstGeom prst="rect">
            <a:avLst/>
          </a:prstGeom>
          <a:noFill/>
        </p:spPr>
        <p:txBody>
          <a:bodyPr wrap="square" rtlCol="0">
            <a:spAutoFit/>
          </a:bodyPr>
          <a:lstStyle/>
          <a:p>
            <a:r>
              <a:rPr lang="es-CO" sz="900" i="1" dirty="0" smtClean="0"/>
              <a:t>Tomado de: </a:t>
            </a:r>
            <a:r>
              <a:rPr lang="es-CO" sz="900" i="1" dirty="0"/>
              <a:t>Enfermedad de </a:t>
            </a:r>
            <a:r>
              <a:rPr lang="es-CO" sz="900" i="1" dirty="0" err="1"/>
              <a:t>Castleman</a:t>
            </a:r>
            <a:r>
              <a:rPr lang="es-CO" sz="900" i="1" dirty="0"/>
              <a:t>, un </a:t>
            </a:r>
          </a:p>
          <a:p>
            <a:r>
              <a:rPr lang="es-CO" sz="900" i="1" dirty="0"/>
              <a:t>diagnóstico diferencial que no se debe </a:t>
            </a:r>
          </a:p>
          <a:p>
            <a:r>
              <a:rPr lang="es-CO" sz="900" i="1" dirty="0"/>
              <a:t>olvidar en los tumores de mediastino</a:t>
            </a:r>
          </a:p>
          <a:p>
            <a:r>
              <a:rPr lang="es-CO" sz="900" i="1" dirty="0" smtClean="0"/>
              <a:t>https</a:t>
            </a:r>
            <a:r>
              <a:rPr lang="es-CO" sz="900" i="1" dirty="0"/>
              <a:t>://www.researchgate.net/publication/266379134_Enfermedad_de_Castleman_un_diagnostico_diferencial_que_no_se_debe_olvidar_en_los_tumores_de_mediastino_Caso_clinico</a:t>
            </a:r>
          </a:p>
        </p:txBody>
      </p:sp>
      <p:sp>
        <p:nvSpPr>
          <p:cNvPr id="3" name="CuadroTexto 2"/>
          <p:cNvSpPr txBox="1"/>
          <p:nvPr/>
        </p:nvSpPr>
        <p:spPr>
          <a:xfrm>
            <a:off x="462709" y="1011778"/>
            <a:ext cx="2900946" cy="369332"/>
          </a:xfrm>
          <a:prstGeom prst="rect">
            <a:avLst/>
          </a:prstGeom>
          <a:noFill/>
        </p:spPr>
        <p:txBody>
          <a:bodyPr wrap="square" rtlCol="0">
            <a:spAutoFit/>
          </a:bodyPr>
          <a:lstStyle/>
          <a:p>
            <a:r>
              <a:rPr lang="es-CO" dirty="0" smtClean="0"/>
              <a:t>Caso clínico</a:t>
            </a:r>
            <a:endParaRPr lang="es-CO" dirty="0"/>
          </a:p>
        </p:txBody>
      </p:sp>
    </p:spTree>
    <p:extLst>
      <p:ext uri="{BB962C8B-B14F-4D97-AF65-F5344CB8AC3E}">
        <p14:creationId xmlns:p14="http://schemas.microsoft.com/office/powerpoint/2010/main" val="104197831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60402" y="285024"/>
            <a:ext cx="10899302" cy="984562"/>
          </a:xfrm>
        </p:spPr>
        <p:txBody>
          <a:bodyPr/>
          <a:lstStyle/>
          <a:p>
            <a:pPr algn="ctr"/>
            <a:r>
              <a:rPr lang="es-CO" sz="3600" dirty="0" smtClean="0"/>
              <a:t>Tratamiento </a:t>
            </a:r>
            <a:endParaRPr lang="es-CO" sz="3600" dirty="0"/>
          </a:p>
        </p:txBody>
      </p:sp>
      <p:sp>
        <p:nvSpPr>
          <p:cNvPr id="3" name="Marcador de contenido 2"/>
          <p:cNvSpPr>
            <a:spLocks noGrp="1"/>
          </p:cNvSpPr>
          <p:nvPr>
            <p:ph idx="1"/>
          </p:nvPr>
        </p:nvSpPr>
        <p:spPr>
          <a:xfrm>
            <a:off x="2079240" y="1644815"/>
            <a:ext cx="7903485" cy="2142407"/>
          </a:xfrm>
        </p:spPr>
        <p:txBody>
          <a:bodyPr/>
          <a:lstStyle/>
          <a:p>
            <a:pPr marL="457200" indent="-457200">
              <a:buFont typeface="Courier New" panose="02070309020205020404" pitchFamily="49" charset="0"/>
              <a:buChar char="o"/>
            </a:pPr>
            <a:r>
              <a:rPr lang="es-CO" dirty="0"/>
              <a:t>La Enfermedad de </a:t>
            </a:r>
            <a:r>
              <a:rPr lang="es-CO" dirty="0" err="1"/>
              <a:t>Castleman</a:t>
            </a:r>
            <a:r>
              <a:rPr lang="es-CO" dirty="0"/>
              <a:t> </a:t>
            </a:r>
            <a:r>
              <a:rPr lang="es-CO" dirty="0" err="1"/>
              <a:t>Unicéntrica</a:t>
            </a:r>
            <a:r>
              <a:rPr lang="es-CO" dirty="0"/>
              <a:t> (ECU</a:t>
            </a:r>
            <a:r>
              <a:rPr lang="es-CO" dirty="0" smtClean="0"/>
              <a:t>)</a:t>
            </a:r>
          </a:p>
          <a:p>
            <a:pPr marL="457200" indent="-457200">
              <a:buFont typeface="Courier New" panose="02070309020205020404" pitchFamily="49" charset="0"/>
              <a:buChar char="o"/>
            </a:pPr>
            <a:r>
              <a:rPr lang="es-CO" dirty="0"/>
              <a:t>L</a:t>
            </a:r>
            <a:r>
              <a:rPr lang="es-CO" dirty="0" smtClean="0"/>
              <a:t>a </a:t>
            </a:r>
            <a:r>
              <a:rPr lang="es-CO" dirty="0"/>
              <a:t>Enfermedad de </a:t>
            </a:r>
            <a:r>
              <a:rPr lang="es-CO" dirty="0" err="1"/>
              <a:t>Castleman</a:t>
            </a:r>
            <a:r>
              <a:rPr lang="es-CO" dirty="0"/>
              <a:t> </a:t>
            </a:r>
            <a:r>
              <a:rPr lang="es-CO" dirty="0" err="1"/>
              <a:t>Multicéntrica</a:t>
            </a:r>
            <a:r>
              <a:rPr lang="es-CO" dirty="0"/>
              <a:t> (</a:t>
            </a:r>
            <a:r>
              <a:rPr lang="es-CO" dirty="0" smtClean="0"/>
              <a:t>ECM)</a:t>
            </a:r>
          </a:p>
          <a:p>
            <a:pPr marL="457200" indent="-457200">
              <a:buFont typeface="Courier New" panose="02070309020205020404" pitchFamily="49" charset="0"/>
              <a:buChar char="o"/>
            </a:pPr>
            <a:r>
              <a:rPr lang="es-CO" dirty="0"/>
              <a:t>Enfermedad de </a:t>
            </a:r>
            <a:r>
              <a:rPr lang="es-CO" dirty="0" err="1"/>
              <a:t>Castleman</a:t>
            </a:r>
            <a:r>
              <a:rPr lang="es-CO" dirty="0"/>
              <a:t> Idiopática (</a:t>
            </a:r>
            <a:r>
              <a:rPr lang="es-CO" dirty="0" err="1"/>
              <a:t>ECMi</a:t>
            </a:r>
            <a:r>
              <a:rPr lang="es-CO" dirty="0" smtClean="0"/>
              <a:t>)</a:t>
            </a:r>
            <a:endParaRPr lang="es-CO" dirty="0"/>
          </a:p>
          <a:p>
            <a:pPr marL="457200" indent="-457200">
              <a:buFont typeface="Courier New" panose="02070309020205020404" pitchFamily="49" charset="0"/>
              <a:buChar char="o"/>
            </a:pPr>
            <a:r>
              <a:rPr lang="es-CO" dirty="0" smtClean="0"/>
              <a:t>ECM-VHH8/con </a:t>
            </a:r>
            <a:r>
              <a:rPr lang="es-CO" dirty="0"/>
              <a:t>o sin </a:t>
            </a:r>
            <a:r>
              <a:rPr lang="es-CO" dirty="0" err="1"/>
              <a:t>coinfección</a:t>
            </a:r>
            <a:r>
              <a:rPr lang="es-CO" dirty="0"/>
              <a:t> de VIH </a:t>
            </a:r>
            <a:endParaRPr lang="es-CO" dirty="0" smtClean="0"/>
          </a:p>
        </p:txBody>
      </p:sp>
      <p:sp>
        <p:nvSpPr>
          <p:cNvPr id="4" name="Flecha a la derecha con bandas 3"/>
          <p:cNvSpPr/>
          <p:nvPr/>
        </p:nvSpPr>
        <p:spPr>
          <a:xfrm rot="5400000">
            <a:off x="4929227" y="3917601"/>
            <a:ext cx="1561652" cy="1068946"/>
          </a:xfrm>
          <a:prstGeom prst="stripedRightArrow">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s-CO"/>
          </a:p>
        </p:txBody>
      </p:sp>
      <p:sp>
        <p:nvSpPr>
          <p:cNvPr id="5" name="CuadroTexto 4"/>
          <p:cNvSpPr txBox="1"/>
          <p:nvPr/>
        </p:nvSpPr>
        <p:spPr>
          <a:xfrm>
            <a:off x="4067996" y="5195577"/>
            <a:ext cx="3284112" cy="646331"/>
          </a:xfrm>
          <a:prstGeom prst="rect">
            <a:avLst/>
          </a:prstGeom>
          <a:noFill/>
        </p:spPr>
        <p:txBody>
          <a:bodyPr wrap="square" rtlCol="0">
            <a:spAutoFit/>
          </a:bodyPr>
          <a:lstStyle/>
          <a:p>
            <a:pPr algn="ctr"/>
            <a:r>
              <a:rPr lang="es-CO" dirty="0" smtClean="0"/>
              <a:t>PRESENTAN UN TRATAMIENTO DIFERENTE </a:t>
            </a:r>
            <a:endParaRPr lang="es-CO" dirty="0"/>
          </a:p>
        </p:txBody>
      </p:sp>
      <p:pic>
        <p:nvPicPr>
          <p:cNvPr id="6" name="Imagen 5"/>
          <p:cNvPicPr>
            <a:picLocks noChangeAspect="1"/>
          </p:cNvPicPr>
          <p:nvPr/>
        </p:nvPicPr>
        <p:blipFill>
          <a:blip r:embed="rId2"/>
          <a:stretch>
            <a:fillRect/>
          </a:stretch>
        </p:blipFill>
        <p:spPr>
          <a:xfrm>
            <a:off x="5004383" y="5738379"/>
            <a:ext cx="1411339" cy="846803"/>
          </a:xfrm>
          <a:prstGeom prst="ellipse">
            <a:avLst/>
          </a:prstGeom>
          <a:ln>
            <a:noFill/>
          </a:ln>
          <a:effectLst>
            <a:softEdge rad="112500"/>
          </a:effectLst>
        </p:spPr>
      </p:pic>
      <p:pic>
        <p:nvPicPr>
          <p:cNvPr id="7" name="Imagen 6"/>
          <p:cNvPicPr>
            <a:picLocks noChangeAspect="1"/>
          </p:cNvPicPr>
          <p:nvPr/>
        </p:nvPicPr>
        <p:blipFill>
          <a:blip r:embed="rId3"/>
          <a:stretch>
            <a:fillRect/>
          </a:stretch>
        </p:blipFill>
        <p:spPr>
          <a:xfrm>
            <a:off x="424175" y="1529616"/>
            <a:ext cx="1777895" cy="2372806"/>
          </a:xfrm>
          <a:prstGeom prst="rect">
            <a:avLst/>
          </a:prstGeom>
          <a:ln>
            <a:noFill/>
          </a:ln>
          <a:effectLst>
            <a:softEdge rad="112500"/>
          </a:effectLst>
        </p:spPr>
      </p:pic>
    </p:spTree>
    <p:extLst>
      <p:ext uri="{BB962C8B-B14F-4D97-AF65-F5344CB8AC3E}">
        <p14:creationId xmlns:p14="http://schemas.microsoft.com/office/powerpoint/2010/main" val="39484950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545214" y="456241"/>
            <a:ext cx="8706369" cy="984562"/>
          </a:xfrm>
        </p:spPr>
        <p:txBody>
          <a:bodyPr/>
          <a:lstStyle/>
          <a:p>
            <a:pPr algn="ctr"/>
            <a:r>
              <a:rPr lang="es-CO" dirty="0">
                <a:ln w="9525">
                  <a:solidFill>
                    <a:schemeClr val="bg1"/>
                  </a:solidFill>
                  <a:prstDash val="solid"/>
                </a:ln>
                <a:solidFill>
                  <a:schemeClr val="tx1"/>
                </a:solidFill>
                <a:effectLst>
                  <a:outerShdw blurRad="12700" dist="38100" dir="2700000" algn="tl" rotWithShape="0">
                    <a:schemeClr val="bg1">
                      <a:lumMod val="50000"/>
                    </a:schemeClr>
                  </a:outerShdw>
                </a:effectLst>
              </a:rPr>
              <a:t>E</a:t>
            </a:r>
            <a:r>
              <a:rPr lang="es-CO"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l  </a:t>
            </a:r>
            <a:r>
              <a:rPr lang="es-CO" dirty="0">
                <a:ln w="9525">
                  <a:solidFill>
                    <a:schemeClr val="bg1"/>
                  </a:solidFill>
                  <a:prstDash val="solid"/>
                </a:ln>
                <a:solidFill>
                  <a:schemeClr val="tx1"/>
                </a:solidFill>
                <a:effectLst>
                  <a:outerShdw blurRad="12700" dist="38100" dir="2700000" algn="tl" rotWithShape="0">
                    <a:schemeClr val="bg1">
                      <a:lumMod val="50000"/>
                    </a:schemeClr>
                  </a:outerShdw>
                </a:effectLst>
              </a:rPr>
              <a:t>tratamiento se  puede  dividir  según  si  la lesión  es  </a:t>
            </a:r>
            <a:r>
              <a:rPr lang="es-CO" dirty="0" err="1">
                <a:ln w="9525">
                  <a:solidFill>
                    <a:schemeClr val="bg1"/>
                  </a:solidFill>
                  <a:prstDash val="solid"/>
                </a:ln>
                <a:solidFill>
                  <a:schemeClr val="tx1"/>
                </a:solidFill>
                <a:effectLst>
                  <a:outerShdw blurRad="12700" dist="38100" dir="2700000" algn="tl" rotWithShape="0">
                    <a:schemeClr val="bg1">
                      <a:lumMod val="50000"/>
                    </a:schemeClr>
                  </a:outerShdw>
                </a:effectLst>
              </a:rPr>
              <a:t>resecable</a:t>
            </a:r>
            <a:r>
              <a:rPr lang="es-CO" dirty="0">
                <a:ln w="9525">
                  <a:solidFill>
                    <a:schemeClr val="bg1"/>
                  </a:solidFill>
                  <a:prstDash val="solid"/>
                </a:ln>
                <a:solidFill>
                  <a:schemeClr val="tx1"/>
                </a:solidFill>
                <a:effectLst>
                  <a:outerShdw blurRad="12700" dist="38100" dir="2700000" algn="tl" rotWithShape="0">
                    <a:schemeClr val="bg1">
                      <a:lumMod val="50000"/>
                    </a:schemeClr>
                  </a:outerShdw>
                </a:effectLst>
              </a:rPr>
              <a:t>  o  </a:t>
            </a:r>
            <a:r>
              <a:rPr lang="es-CO" dirty="0" err="1">
                <a:ln w="9525">
                  <a:solidFill>
                    <a:schemeClr val="bg1"/>
                  </a:solidFill>
                  <a:prstDash val="solid"/>
                </a:ln>
                <a:solidFill>
                  <a:schemeClr val="tx1"/>
                </a:solidFill>
                <a:effectLst>
                  <a:outerShdw blurRad="12700" dist="38100" dir="2700000" algn="tl" rotWithShape="0">
                    <a:schemeClr val="bg1">
                      <a:lumMod val="50000"/>
                    </a:schemeClr>
                  </a:outerShdw>
                </a:effectLst>
              </a:rPr>
              <a:t>irresecable</a:t>
            </a:r>
            <a:r>
              <a:rPr lang="es-CO"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p>
        </p:txBody>
      </p:sp>
      <p:sp>
        <p:nvSpPr>
          <p:cNvPr id="4" name="Almacenamiento interno 3"/>
          <p:cNvSpPr/>
          <p:nvPr/>
        </p:nvSpPr>
        <p:spPr>
          <a:xfrm>
            <a:off x="1105434" y="1777282"/>
            <a:ext cx="4456091" cy="3902299"/>
          </a:xfrm>
          <a:prstGeom prst="flowChartInternalStorage">
            <a:avLst/>
          </a:prstGeom>
          <a:ln w="38100"/>
        </p:spPr>
        <p:style>
          <a:lnRef idx="2">
            <a:schemeClr val="accent2"/>
          </a:lnRef>
          <a:fillRef idx="1">
            <a:schemeClr val="lt1"/>
          </a:fillRef>
          <a:effectRef idx="0">
            <a:schemeClr val="accent2"/>
          </a:effectRef>
          <a:fontRef idx="minor">
            <a:schemeClr val="dk1"/>
          </a:fontRef>
        </p:style>
        <p:txBody>
          <a:bodyPr rtlCol="0" anchor="ctr"/>
          <a:lstStyle/>
          <a:p>
            <a:pPr algn="just"/>
            <a:r>
              <a:rPr lang="es-CO" sz="1600" u="sng" dirty="0"/>
              <a:t>L</a:t>
            </a:r>
            <a:r>
              <a:rPr lang="es-CO" sz="1600" u="sng" dirty="0" smtClean="0"/>
              <a:t>esión    </a:t>
            </a:r>
            <a:r>
              <a:rPr lang="es-CO" sz="1600" u="sng" dirty="0" err="1" smtClean="0"/>
              <a:t>resecable</a:t>
            </a:r>
            <a:r>
              <a:rPr lang="es-CO" sz="1600" u="sng" dirty="0" smtClean="0"/>
              <a:t>: </a:t>
            </a:r>
            <a:r>
              <a:rPr lang="es-CO" sz="1600" dirty="0" smtClean="0"/>
              <a:t> la </a:t>
            </a:r>
            <a:r>
              <a:rPr lang="es-CO" sz="1600" dirty="0"/>
              <a:t>cirugía  se  considera  el  </a:t>
            </a:r>
            <a:r>
              <a:rPr lang="es-CO" sz="1600" b="1" dirty="0"/>
              <a:t>“</a:t>
            </a:r>
            <a:r>
              <a:rPr lang="es-CO" sz="1600" b="1" dirty="0" err="1"/>
              <a:t>gold</a:t>
            </a:r>
            <a:r>
              <a:rPr lang="es-CO" sz="1600" b="1" dirty="0"/>
              <a:t>  standard</a:t>
            </a:r>
            <a:r>
              <a:rPr lang="es-CO" sz="1600" b="1" dirty="0" smtClean="0"/>
              <a:t>”.</a:t>
            </a:r>
          </a:p>
          <a:p>
            <a:pPr algn="just"/>
            <a:endParaRPr lang="es-CO" sz="1600" dirty="0"/>
          </a:p>
          <a:p>
            <a:pPr algn="just"/>
            <a:r>
              <a:rPr lang="es-CO" sz="1600" dirty="0" smtClean="0"/>
              <a:t>La  </a:t>
            </a:r>
            <a:r>
              <a:rPr lang="es-CO" sz="1600" dirty="0"/>
              <a:t>evidencia  científica  actual señala que la </a:t>
            </a:r>
            <a:r>
              <a:rPr lang="es-CO" sz="1600" b="1" dirty="0"/>
              <a:t>resección quirúrgica completa </a:t>
            </a:r>
            <a:r>
              <a:rPr lang="es-CO" sz="1600" dirty="0" smtClean="0"/>
              <a:t>es </a:t>
            </a:r>
            <a:r>
              <a:rPr lang="es-CO" sz="1600" dirty="0"/>
              <a:t>el  tratamiento  curativo  para  la  </a:t>
            </a:r>
            <a:r>
              <a:rPr lang="es-CO" sz="1600" dirty="0" smtClean="0"/>
              <a:t>Enfermedad de </a:t>
            </a:r>
            <a:r>
              <a:rPr lang="es-CO" sz="1600" dirty="0" err="1" smtClean="0"/>
              <a:t>Castleman</a:t>
            </a:r>
            <a:r>
              <a:rPr lang="es-CO" sz="1600" dirty="0" smtClean="0"/>
              <a:t> </a:t>
            </a:r>
            <a:r>
              <a:rPr lang="es-CO" sz="1600" dirty="0" err="1" smtClean="0"/>
              <a:t>Unicéntrica</a:t>
            </a:r>
            <a:r>
              <a:rPr lang="es-CO" sz="1600" dirty="0" smtClean="0"/>
              <a:t>. (ECU).</a:t>
            </a:r>
          </a:p>
          <a:p>
            <a:pPr algn="just"/>
            <a:endParaRPr lang="es-CO" sz="1600" dirty="0"/>
          </a:p>
          <a:p>
            <a:pPr algn="just"/>
            <a:r>
              <a:rPr lang="es-CO" sz="1600" dirty="0" smtClean="0"/>
              <a:t>El abordaje  </a:t>
            </a:r>
            <a:r>
              <a:rPr lang="es-CO" sz="1600" dirty="0"/>
              <a:t>quirúrgico  para una  lesión  única  requiere  la  resección  con márgenes  libres  del  nódulo,  mientras  que en el caso de ECU con afección de más de un nódulo, se debe realizar una </a:t>
            </a:r>
            <a:r>
              <a:rPr lang="es-CO" sz="1600" b="1" dirty="0" err="1"/>
              <a:t>linfadenectomía</a:t>
            </a:r>
            <a:r>
              <a:rPr lang="es-CO" sz="1600" b="1" dirty="0"/>
              <a:t>   sistemática   loco-regional</a:t>
            </a:r>
          </a:p>
        </p:txBody>
      </p:sp>
      <p:sp>
        <p:nvSpPr>
          <p:cNvPr id="5" name="Almacenamiento interno 4"/>
          <p:cNvSpPr/>
          <p:nvPr/>
        </p:nvSpPr>
        <p:spPr>
          <a:xfrm>
            <a:off x="6653346" y="1777282"/>
            <a:ext cx="4456091" cy="3902299"/>
          </a:xfrm>
          <a:prstGeom prst="flowChartInternalStorage">
            <a:avLst/>
          </a:prstGeom>
          <a:ln w="38100"/>
        </p:spPr>
        <p:style>
          <a:lnRef idx="2">
            <a:schemeClr val="accent4"/>
          </a:lnRef>
          <a:fillRef idx="1">
            <a:schemeClr val="lt1"/>
          </a:fillRef>
          <a:effectRef idx="0">
            <a:schemeClr val="accent4"/>
          </a:effectRef>
          <a:fontRef idx="minor">
            <a:schemeClr val="dk1"/>
          </a:fontRef>
        </p:style>
        <p:txBody>
          <a:bodyPr rtlCol="0" anchor="ctr"/>
          <a:lstStyle/>
          <a:p>
            <a:pPr algn="just"/>
            <a:r>
              <a:rPr lang="es-CO" sz="1600" u="sng" dirty="0" smtClean="0"/>
              <a:t>Lesión </a:t>
            </a:r>
            <a:r>
              <a:rPr lang="es-CO" sz="1600" u="sng" dirty="0" err="1" smtClean="0"/>
              <a:t>irresecable</a:t>
            </a:r>
            <a:r>
              <a:rPr lang="es-CO" sz="1600" u="sng" dirty="0" smtClean="0"/>
              <a:t>: </a:t>
            </a:r>
            <a:r>
              <a:rPr lang="es-CO" sz="1600" dirty="0" smtClean="0"/>
              <a:t> en  </a:t>
            </a:r>
            <a:r>
              <a:rPr lang="es-CO" sz="1600" dirty="0"/>
              <a:t>el  caso  de  lesiones  que comprometen estructuras vitales, la </a:t>
            </a:r>
            <a:r>
              <a:rPr lang="es-CO" sz="1600" dirty="0" smtClean="0"/>
              <a:t>radioterapia o quimioterapia   </a:t>
            </a:r>
            <a:r>
              <a:rPr lang="es-CO" sz="1600" dirty="0"/>
              <a:t>parece   ser   la   opción   más </a:t>
            </a:r>
            <a:r>
              <a:rPr lang="es-CO" sz="1600" dirty="0" smtClean="0"/>
              <a:t>adecuada.</a:t>
            </a:r>
          </a:p>
          <a:p>
            <a:pPr algn="just"/>
            <a:endParaRPr lang="es-CO" sz="1600" dirty="0"/>
          </a:p>
          <a:p>
            <a:pPr algn="just"/>
            <a:r>
              <a:rPr lang="es-CO" sz="1600" dirty="0" smtClean="0"/>
              <a:t>También    se    ha    realizado resección quirúrgica parcial con radioterapia adyuvante,  con  resultados  similares  a  la resección total.</a:t>
            </a:r>
          </a:p>
          <a:p>
            <a:pPr algn="just"/>
            <a:endParaRPr lang="es-CO" sz="1600" dirty="0" smtClean="0"/>
          </a:p>
          <a:p>
            <a:pPr algn="just"/>
            <a:r>
              <a:rPr lang="es-CO" sz="1600" dirty="0" smtClean="0"/>
              <a:t>En los casos donde el  abordaje  quirúrgico  es  dirigido  a realizar   resección   parcial   con   intención </a:t>
            </a:r>
            <a:r>
              <a:rPr lang="es-CO" sz="1600" dirty="0" err="1" smtClean="0"/>
              <a:t>descompresiva</a:t>
            </a:r>
            <a:r>
              <a:rPr lang="es-CO" sz="1600" dirty="0" smtClean="0"/>
              <a:t>  con el fin de      generar    mejoría sintomática.    </a:t>
            </a:r>
          </a:p>
        </p:txBody>
      </p:sp>
      <p:pic>
        <p:nvPicPr>
          <p:cNvPr id="3" name="Imagen 2"/>
          <p:cNvPicPr>
            <a:picLocks noChangeAspect="1"/>
          </p:cNvPicPr>
          <p:nvPr/>
        </p:nvPicPr>
        <p:blipFill>
          <a:blip r:embed="rId2"/>
          <a:stretch>
            <a:fillRect/>
          </a:stretch>
        </p:blipFill>
        <p:spPr>
          <a:xfrm>
            <a:off x="436795" y="1350295"/>
            <a:ext cx="1639201" cy="1206174"/>
          </a:xfrm>
          <a:prstGeom prst="ellipse">
            <a:avLst/>
          </a:prstGeom>
          <a:ln>
            <a:noFill/>
          </a:ln>
          <a:effectLst>
            <a:softEdge rad="112500"/>
          </a:effectLst>
        </p:spPr>
      </p:pic>
      <p:pic>
        <p:nvPicPr>
          <p:cNvPr id="6" name="Imagen 5"/>
          <p:cNvPicPr>
            <a:picLocks noChangeAspect="1"/>
          </p:cNvPicPr>
          <p:nvPr/>
        </p:nvPicPr>
        <p:blipFill>
          <a:blip r:embed="rId3"/>
          <a:stretch>
            <a:fillRect/>
          </a:stretch>
        </p:blipFill>
        <p:spPr>
          <a:xfrm>
            <a:off x="5898398" y="1350295"/>
            <a:ext cx="1786716" cy="1206174"/>
          </a:xfrm>
          <a:prstGeom prst="ellipse">
            <a:avLst/>
          </a:prstGeom>
          <a:ln>
            <a:noFill/>
          </a:ln>
          <a:effectLst>
            <a:softEdge rad="112500"/>
          </a:effectLst>
        </p:spPr>
      </p:pic>
    </p:spTree>
    <p:extLst>
      <p:ext uri="{BB962C8B-B14F-4D97-AF65-F5344CB8AC3E}">
        <p14:creationId xmlns:p14="http://schemas.microsoft.com/office/powerpoint/2010/main" val="318191049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715303" y="696036"/>
            <a:ext cx="10271146" cy="5126327"/>
          </a:xfrm>
        </p:spPr>
        <p:txBody>
          <a:bodyPr/>
          <a:lstStyle/>
          <a:p>
            <a:pPr lvl="1"/>
            <a:r>
              <a:rPr lang="es-CO" sz="3200" b="1" dirty="0">
                <a:ln w="6600">
                  <a:solidFill>
                    <a:schemeClr val="accent2"/>
                  </a:solidFill>
                  <a:prstDash val="solid"/>
                </a:ln>
                <a:solidFill>
                  <a:srgbClr val="FFFFFF"/>
                </a:solidFill>
                <a:effectLst>
                  <a:outerShdw dist="38100" dir="2700000" algn="tl" rotWithShape="0">
                    <a:schemeClr val="accent2"/>
                  </a:outerShdw>
                </a:effectLst>
              </a:rPr>
              <a:t>Enfermedad de </a:t>
            </a:r>
            <a:r>
              <a:rPr lang="es-CO" sz="3200" b="1" dirty="0" err="1">
                <a:ln w="6600">
                  <a:solidFill>
                    <a:schemeClr val="accent2"/>
                  </a:solidFill>
                  <a:prstDash val="solid"/>
                </a:ln>
                <a:solidFill>
                  <a:srgbClr val="FFFFFF"/>
                </a:solidFill>
                <a:effectLst>
                  <a:outerShdw dist="38100" dir="2700000" algn="tl" rotWithShape="0">
                    <a:schemeClr val="accent2"/>
                  </a:outerShdw>
                </a:effectLst>
              </a:rPr>
              <a:t>Castleman</a:t>
            </a:r>
            <a:r>
              <a:rPr lang="es-CO" sz="3200" b="1" dirty="0">
                <a:ln w="6600">
                  <a:solidFill>
                    <a:schemeClr val="accent2"/>
                  </a:solidFill>
                  <a:prstDash val="solid"/>
                </a:ln>
                <a:solidFill>
                  <a:srgbClr val="FFFFFF"/>
                </a:solidFill>
                <a:effectLst>
                  <a:outerShdw dist="38100" dir="2700000" algn="tl" rotWithShape="0">
                    <a:schemeClr val="accent2"/>
                  </a:outerShdw>
                </a:effectLst>
              </a:rPr>
              <a:t> </a:t>
            </a:r>
            <a:r>
              <a:rPr lang="es-CO" sz="3200" b="1" dirty="0" err="1" smtClean="0">
                <a:ln w="6600">
                  <a:solidFill>
                    <a:schemeClr val="accent2"/>
                  </a:solidFill>
                  <a:prstDash val="solid"/>
                </a:ln>
                <a:solidFill>
                  <a:srgbClr val="FFFFFF"/>
                </a:solidFill>
                <a:effectLst>
                  <a:outerShdw dist="38100" dir="2700000" algn="tl" rotWithShape="0">
                    <a:schemeClr val="accent2"/>
                  </a:outerShdw>
                </a:effectLst>
              </a:rPr>
              <a:t>unicéntrica</a:t>
            </a:r>
            <a:endParaRPr lang="es-CO" sz="3200" b="1" dirty="0" smtClean="0">
              <a:ln w="6600">
                <a:solidFill>
                  <a:schemeClr val="accent2"/>
                </a:solidFill>
                <a:prstDash val="solid"/>
              </a:ln>
              <a:solidFill>
                <a:srgbClr val="FFFFFF"/>
              </a:solidFill>
              <a:effectLst>
                <a:outerShdw dist="38100" dir="2700000" algn="tl" rotWithShape="0">
                  <a:schemeClr val="accent2"/>
                </a:outerShdw>
              </a:effectLst>
            </a:endParaRPr>
          </a:p>
          <a:p>
            <a:pPr marL="457200" lvl="1" indent="0">
              <a:buNone/>
            </a:pPr>
            <a:endParaRPr lang="es-CO" sz="2000" dirty="0" smtClean="0"/>
          </a:p>
          <a:p>
            <a:pPr marL="457200" lvl="1" indent="0">
              <a:buNone/>
            </a:pPr>
            <a:endParaRPr lang="es-CO" sz="2000" dirty="0"/>
          </a:p>
          <a:p>
            <a:pPr algn="just"/>
            <a:r>
              <a:rPr lang="es-CO" dirty="0"/>
              <a:t>La </a:t>
            </a:r>
            <a:r>
              <a:rPr lang="es-CO" dirty="0" err="1"/>
              <a:t>exéresis</a:t>
            </a:r>
            <a:r>
              <a:rPr lang="es-CO" dirty="0"/>
              <a:t> </a:t>
            </a:r>
            <a:r>
              <a:rPr lang="es-CO" dirty="0" smtClean="0"/>
              <a:t>o resección quirúrgica </a:t>
            </a:r>
            <a:r>
              <a:rPr lang="es-CO" dirty="0"/>
              <a:t>completa del conglomerado </a:t>
            </a:r>
            <a:r>
              <a:rPr lang="es-CO" dirty="0" err="1"/>
              <a:t>adenopático</a:t>
            </a:r>
            <a:r>
              <a:rPr lang="es-CO" dirty="0"/>
              <a:t> es el tratamiento de elección. </a:t>
            </a:r>
            <a:endParaRPr lang="es-CO" dirty="0" smtClean="0"/>
          </a:p>
          <a:p>
            <a:pPr algn="just"/>
            <a:endParaRPr lang="es-CO" dirty="0" smtClean="0"/>
          </a:p>
          <a:p>
            <a:pPr algn="just"/>
            <a:r>
              <a:rPr lang="es-CO" dirty="0" smtClean="0"/>
              <a:t>Entre </a:t>
            </a:r>
            <a:r>
              <a:rPr lang="es-CO" dirty="0"/>
              <a:t>el 95 y el 100% de los </a:t>
            </a:r>
            <a:r>
              <a:rPr lang="es-CO" dirty="0" smtClean="0"/>
              <a:t>casos </a:t>
            </a:r>
            <a:r>
              <a:rPr lang="es-CO" dirty="0"/>
              <a:t>permanecen curados a largo plazo</a:t>
            </a:r>
            <a:r>
              <a:rPr lang="es-CO" dirty="0" smtClean="0"/>
              <a:t>.</a:t>
            </a:r>
          </a:p>
          <a:p>
            <a:pPr algn="just"/>
            <a:endParaRPr lang="es-CO" dirty="0"/>
          </a:p>
          <a:p>
            <a:pPr algn="just"/>
            <a:r>
              <a:rPr lang="es-CO" dirty="0"/>
              <a:t>Cuando el abordaje quirúrgico por la localización o la relación estrecha con estructuras vitales es complejo, el tratamiento </a:t>
            </a:r>
            <a:r>
              <a:rPr lang="es-CO" dirty="0" err="1"/>
              <a:t>neoadyuvante</a:t>
            </a:r>
            <a:r>
              <a:rPr lang="es-CO" dirty="0"/>
              <a:t> con esteroides y </a:t>
            </a:r>
            <a:r>
              <a:rPr lang="es-CO" dirty="0" err="1"/>
              <a:t>rituximab</a:t>
            </a:r>
            <a:r>
              <a:rPr lang="es-CO" dirty="0"/>
              <a:t> puede reducir el volumen y los márgenes del </a:t>
            </a:r>
            <a:r>
              <a:rPr lang="es-CO" dirty="0" smtClean="0"/>
              <a:t>conglomerado.</a:t>
            </a:r>
            <a:endParaRPr lang="es-CO" dirty="0"/>
          </a:p>
        </p:txBody>
      </p:sp>
      <p:pic>
        <p:nvPicPr>
          <p:cNvPr id="2" name="Imagen 1"/>
          <p:cNvPicPr>
            <a:picLocks noChangeAspect="1"/>
          </p:cNvPicPr>
          <p:nvPr/>
        </p:nvPicPr>
        <p:blipFill>
          <a:blip r:embed="rId3"/>
          <a:stretch>
            <a:fillRect/>
          </a:stretch>
        </p:blipFill>
        <p:spPr>
          <a:xfrm>
            <a:off x="8032987" y="398344"/>
            <a:ext cx="2076450" cy="12573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2351704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192972" y="990718"/>
            <a:ext cx="9329451" cy="4168136"/>
          </a:xfrm>
        </p:spPr>
        <p:style>
          <a:lnRef idx="0">
            <a:scrgbClr r="0" g="0" b="0"/>
          </a:lnRef>
          <a:fillRef idx="1003">
            <a:schemeClr val="lt1"/>
          </a:fillRef>
          <a:effectRef idx="0">
            <a:scrgbClr r="0" g="0" b="0"/>
          </a:effectRef>
          <a:fontRef idx="major"/>
        </p:style>
        <p:txBody>
          <a:bodyPr/>
          <a:lstStyle/>
          <a:p>
            <a:pPr lvl="1"/>
            <a:r>
              <a:rPr lang="es-CO" sz="3200" b="1" dirty="0">
                <a:ln w="6600">
                  <a:solidFill>
                    <a:schemeClr val="accent2"/>
                  </a:solidFill>
                  <a:prstDash val="solid"/>
                </a:ln>
                <a:solidFill>
                  <a:srgbClr val="FFFFFF"/>
                </a:solidFill>
                <a:effectLst>
                  <a:outerShdw dist="38100" dir="2700000" algn="tl" rotWithShape="0">
                    <a:schemeClr val="accent2"/>
                  </a:outerShdw>
                </a:effectLst>
              </a:rPr>
              <a:t>Enfermedad de </a:t>
            </a:r>
            <a:r>
              <a:rPr lang="es-CO" sz="3200" b="1" dirty="0" err="1">
                <a:ln w="6600">
                  <a:solidFill>
                    <a:schemeClr val="accent2"/>
                  </a:solidFill>
                  <a:prstDash val="solid"/>
                </a:ln>
                <a:solidFill>
                  <a:srgbClr val="FFFFFF"/>
                </a:solidFill>
                <a:effectLst>
                  <a:outerShdw dist="38100" dir="2700000" algn="tl" rotWithShape="0">
                    <a:schemeClr val="accent2"/>
                  </a:outerShdw>
                </a:effectLst>
              </a:rPr>
              <a:t>Castleman</a:t>
            </a:r>
            <a:r>
              <a:rPr lang="es-CO" sz="3200" b="1" dirty="0">
                <a:ln w="6600">
                  <a:solidFill>
                    <a:schemeClr val="accent2"/>
                  </a:solidFill>
                  <a:prstDash val="solid"/>
                </a:ln>
                <a:solidFill>
                  <a:srgbClr val="FFFFFF"/>
                </a:solidFill>
                <a:effectLst>
                  <a:outerShdw dist="38100" dir="2700000" algn="tl" rotWithShape="0">
                    <a:schemeClr val="accent2"/>
                  </a:outerShdw>
                </a:effectLst>
              </a:rPr>
              <a:t> </a:t>
            </a:r>
            <a:r>
              <a:rPr lang="es-CO" sz="3200" b="1" dirty="0" err="1" smtClean="0">
                <a:ln w="6600">
                  <a:solidFill>
                    <a:schemeClr val="accent2"/>
                  </a:solidFill>
                  <a:prstDash val="solid"/>
                </a:ln>
                <a:solidFill>
                  <a:srgbClr val="FFFFFF"/>
                </a:solidFill>
                <a:effectLst>
                  <a:outerShdw dist="38100" dir="2700000" algn="tl" rotWithShape="0">
                    <a:schemeClr val="accent2"/>
                  </a:outerShdw>
                </a:effectLst>
              </a:rPr>
              <a:t>multicéntrica</a:t>
            </a:r>
            <a:endParaRPr lang="es-CO" sz="3200" b="1" dirty="0" smtClean="0">
              <a:ln w="6600">
                <a:solidFill>
                  <a:schemeClr val="accent2"/>
                </a:solidFill>
                <a:prstDash val="solid"/>
              </a:ln>
              <a:solidFill>
                <a:srgbClr val="FFFFFF"/>
              </a:solidFill>
              <a:effectLst>
                <a:outerShdw dist="38100" dir="2700000" algn="tl" rotWithShape="0">
                  <a:schemeClr val="accent2"/>
                </a:outerShdw>
              </a:effectLst>
            </a:endParaRPr>
          </a:p>
          <a:p>
            <a:pPr marL="457200" lvl="1" indent="0">
              <a:buNone/>
            </a:pPr>
            <a:endParaRPr lang="es-CO" sz="2000" dirty="0" smtClean="0"/>
          </a:p>
          <a:p>
            <a:pPr marL="457200" lvl="1" indent="0">
              <a:buNone/>
            </a:pPr>
            <a:endParaRPr lang="es-CO" sz="2000" dirty="0"/>
          </a:p>
          <a:p>
            <a:pPr algn="just"/>
            <a:r>
              <a:rPr lang="es-CO" dirty="0"/>
              <a:t>No existe un consenso unánime para el tratamiento óptimo de la ECM en sus diferentes variantes. </a:t>
            </a:r>
            <a:endParaRPr lang="es-CO" dirty="0" smtClean="0"/>
          </a:p>
          <a:p>
            <a:pPr algn="just"/>
            <a:endParaRPr lang="es-CO" dirty="0"/>
          </a:p>
          <a:p>
            <a:pPr algn="just"/>
            <a:r>
              <a:rPr lang="es-CO" dirty="0"/>
              <a:t>La baja prevalencia y el curso variable (en ocasiones remitente o rápidamente progresivo) dificultan obtener un conjunto homogéneo de pacientes para poder realizar </a:t>
            </a:r>
            <a:r>
              <a:rPr lang="es-CO" dirty="0" smtClean="0"/>
              <a:t>estudios.</a:t>
            </a:r>
            <a:endParaRPr lang="es-CO" dirty="0"/>
          </a:p>
        </p:txBody>
      </p:sp>
      <p:pic>
        <p:nvPicPr>
          <p:cNvPr id="2" name="Imagen 1"/>
          <p:cNvPicPr>
            <a:picLocks noChangeAspect="1"/>
          </p:cNvPicPr>
          <p:nvPr/>
        </p:nvPicPr>
        <p:blipFill>
          <a:blip r:embed="rId2"/>
          <a:stretch>
            <a:fillRect/>
          </a:stretch>
        </p:blipFill>
        <p:spPr>
          <a:xfrm>
            <a:off x="4012442" y="5158854"/>
            <a:ext cx="3213532" cy="1289697"/>
          </a:xfrm>
          <a:prstGeom prst="rect">
            <a:avLst/>
          </a:prstGeom>
        </p:spPr>
      </p:pic>
    </p:spTree>
    <p:extLst>
      <p:ext uri="{BB962C8B-B14F-4D97-AF65-F5344CB8AC3E}">
        <p14:creationId xmlns:p14="http://schemas.microsoft.com/office/powerpoint/2010/main" val="97127589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78516" y="368296"/>
            <a:ext cx="10515600" cy="984562"/>
          </a:xfrm>
        </p:spPr>
        <p:txBody>
          <a:bodyPr/>
          <a:lstStyle/>
          <a:p>
            <a:r>
              <a:rPr lang="es-CO" dirty="0" smtClean="0"/>
              <a:t>1. Quimioterapia </a:t>
            </a:r>
            <a:endParaRPr lang="es-CO" dirty="0"/>
          </a:p>
        </p:txBody>
      </p:sp>
      <p:sp>
        <p:nvSpPr>
          <p:cNvPr id="3" name="Marcador de contenido 2"/>
          <p:cNvSpPr>
            <a:spLocks noGrp="1"/>
          </p:cNvSpPr>
          <p:nvPr>
            <p:ph idx="1"/>
          </p:nvPr>
        </p:nvSpPr>
        <p:spPr>
          <a:xfrm>
            <a:off x="979510" y="1258351"/>
            <a:ext cx="10060208" cy="4696653"/>
          </a:xfrm>
          <a:ln w="38100"/>
        </p:spPr>
        <p:style>
          <a:lnRef idx="2">
            <a:schemeClr val="accent1"/>
          </a:lnRef>
          <a:fillRef idx="1">
            <a:schemeClr val="lt1"/>
          </a:fillRef>
          <a:effectRef idx="0">
            <a:schemeClr val="accent1"/>
          </a:effectRef>
          <a:fontRef idx="minor">
            <a:schemeClr val="dk1"/>
          </a:fontRef>
        </p:style>
        <p:txBody>
          <a:bodyPr/>
          <a:lstStyle/>
          <a:p>
            <a:pPr algn="just"/>
            <a:r>
              <a:rPr lang="es-CO" sz="2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M</a:t>
            </a:r>
            <a:r>
              <a:rPr lang="es-CO" sz="2400" b="1"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onoterapia</a:t>
            </a:r>
            <a:r>
              <a:rPr lang="es-CO" sz="2400" dirty="0" smtClean="0"/>
              <a:t> </a:t>
            </a:r>
          </a:p>
          <a:p>
            <a:pPr algn="just"/>
            <a:r>
              <a:rPr lang="es-CO" sz="2400" dirty="0" smtClean="0"/>
              <a:t>Con </a:t>
            </a:r>
            <a:r>
              <a:rPr lang="es-CO" sz="2400" b="1" dirty="0" err="1"/>
              <a:t>vinblastina</a:t>
            </a:r>
            <a:r>
              <a:rPr lang="es-CO" sz="2400" b="1" dirty="0"/>
              <a:t>, </a:t>
            </a:r>
            <a:r>
              <a:rPr lang="es-CO" sz="2400" b="1" dirty="0" err="1"/>
              <a:t>etopósido</a:t>
            </a:r>
            <a:r>
              <a:rPr lang="es-CO" sz="2400" b="1" dirty="0"/>
              <a:t> o </a:t>
            </a:r>
            <a:r>
              <a:rPr lang="es-CO" sz="2400" b="1" dirty="0" err="1"/>
              <a:t>doxorrubicina</a:t>
            </a:r>
            <a:r>
              <a:rPr lang="es-CO" sz="2400" b="1" dirty="0"/>
              <a:t> </a:t>
            </a:r>
            <a:r>
              <a:rPr lang="es-CO" sz="2400" dirty="0"/>
              <a:t>ha logrado un control sintomático y una respuesta parcial no mantenida. </a:t>
            </a:r>
          </a:p>
          <a:p>
            <a:pPr algn="just"/>
            <a:endParaRPr lang="es-CO" sz="2400" dirty="0" smtClean="0"/>
          </a:p>
          <a:p>
            <a:pPr algn="just"/>
            <a:r>
              <a:rPr lang="es-CO" sz="2400" b="1" dirty="0" err="1"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Politerapia</a:t>
            </a:r>
            <a:r>
              <a:rPr lang="es-CO" sz="2400" b="1"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p>
          <a:p>
            <a:pPr algn="just"/>
            <a:r>
              <a:rPr lang="es-CO" sz="2400" dirty="0"/>
              <a:t>Q</a:t>
            </a:r>
            <a:r>
              <a:rPr lang="es-CO" sz="2400" dirty="0" smtClean="0"/>
              <a:t>uimioterapia </a:t>
            </a:r>
            <a:r>
              <a:rPr lang="es-CO" sz="2400" dirty="0"/>
              <a:t>de combinación </a:t>
            </a:r>
            <a:r>
              <a:rPr lang="es-CO" sz="2400" dirty="0" smtClean="0"/>
              <a:t>tipo: </a:t>
            </a:r>
          </a:p>
          <a:p>
            <a:pPr marL="457200" indent="-457200" algn="just">
              <a:buFont typeface="Arial" panose="020B0604020202020204" pitchFamily="34" charset="0"/>
              <a:buChar char="•"/>
            </a:pPr>
            <a:r>
              <a:rPr lang="es-CO" sz="2400" dirty="0" smtClean="0"/>
              <a:t>CHOP </a:t>
            </a:r>
            <a:r>
              <a:rPr lang="es-CO" sz="2400" dirty="0"/>
              <a:t>(</a:t>
            </a:r>
            <a:r>
              <a:rPr lang="es-CO" sz="2400" dirty="0" err="1"/>
              <a:t>ciclofosfamida</a:t>
            </a:r>
            <a:r>
              <a:rPr lang="es-CO" sz="2400" dirty="0"/>
              <a:t>, </a:t>
            </a:r>
            <a:r>
              <a:rPr lang="es-CO" sz="2400" dirty="0" err="1"/>
              <a:t>doxorrubicina</a:t>
            </a:r>
            <a:r>
              <a:rPr lang="es-CO" sz="2400" dirty="0"/>
              <a:t>, </a:t>
            </a:r>
            <a:r>
              <a:rPr lang="es-CO" sz="2400" dirty="0" err="1"/>
              <a:t>vincristina</a:t>
            </a:r>
            <a:r>
              <a:rPr lang="es-CO" sz="2400" dirty="0"/>
              <a:t>, </a:t>
            </a:r>
            <a:r>
              <a:rPr lang="es-CO" sz="2400" dirty="0" err="1"/>
              <a:t>prednisona</a:t>
            </a:r>
            <a:r>
              <a:rPr lang="es-CO" sz="2400" dirty="0"/>
              <a:t>) </a:t>
            </a:r>
            <a:endParaRPr lang="es-CO" sz="2400" dirty="0" smtClean="0"/>
          </a:p>
          <a:p>
            <a:pPr marL="457200" indent="-457200" algn="just">
              <a:buFont typeface="Arial" panose="020B0604020202020204" pitchFamily="34" charset="0"/>
              <a:buChar char="•"/>
            </a:pPr>
            <a:r>
              <a:rPr lang="es-CO" sz="2400" dirty="0" smtClean="0"/>
              <a:t>CVAD </a:t>
            </a:r>
            <a:r>
              <a:rPr lang="es-CO" sz="2400" dirty="0"/>
              <a:t>(</a:t>
            </a:r>
            <a:r>
              <a:rPr lang="es-CO" sz="2400" dirty="0" err="1"/>
              <a:t>ciclofosfamida</a:t>
            </a:r>
            <a:r>
              <a:rPr lang="es-CO" sz="2400" dirty="0"/>
              <a:t>, </a:t>
            </a:r>
            <a:r>
              <a:rPr lang="es-CO" sz="2400" dirty="0" err="1"/>
              <a:t>vincristina</a:t>
            </a:r>
            <a:r>
              <a:rPr lang="es-CO" sz="2400" dirty="0"/>
              <a:t>, </a:t>
            </a:r>
            <a:r>
              <a:rPr lang="es-CO" sz="2400" dirty="0" err="1"/>
              <a:t>doxorrubicina</a:t>
            </a:r>
            <a:r>
              <a:rPr lang="es-CO" sz="2400" dirty="0"/>
              <a:t> y </a:t>
            </a:r>
            <a:r>
              <a:rPr lang="es-CO" sz="2400" dirty="0" err="1"/>
              <a:t>dexametasona</a:t>
            </a:r>
            <a:r>
              <a:rPr lang="es-CO" sz="2400" dirty="0"/>
              <a:t>) </a:t>
            </a:r>
            <a:endParaRPr lang="es-CO" sz="2400" dirty="0" smtClean="0"/>
          </a:p>
          <a:p>
            <a:pPr algn="just"/>
            <a:r>
              <a:rPr lang="es-CO" sz="2400" dirty="0" smtClean="0"/>
              <a:t>Son preferibles </a:t>
            </a:r>
            <a:r>
              <a:rPr lang="es-CO" sz="2400" dirty="0"/>
              <a:t>a la monoterapia, ya que </a:t>
            </a:r>
            <a:r>
              <a:rPr lang="es-CO" sz="2400" dirty="0" smtClean="0"/>
              <a:t>han </a:t>
            </a:r>
            <a:r>
              <a:rPr lang="es-CO" sz="2400" dirty="0"/>
              <a:t>logrado mayores tasas de respuesta y más prolongadas en un 50% de los </a:t>
            </a:r>
            <a:r>
              <a:rPr lang="es-CO" sz="2400" dirty="0" smtClean="0"/>
              <a:t>casos.</a:t>
            </a:r>
            <a:endParaRPr lang="es-CO" sz="2400" dirty="0"/>
          </a:p>
        </p:txBody>
      </p:sp>
      <p:pic>
        <p:nvPicPr>
          <p:cNvPr id="4" name="Imagen 3"/>
          <p:cNvPicPr>
            <a:picLocks noChangeAspect="1"/>
          </p:cNvPicPr>
          <p:nvPr/>
        </p:nvPicPr>
        <p:blipFill>
          <a:blip r:embed="rId2">
            <a:clrChange>
              <a:clrFrom>
                <a:srgbClr val="FFFFFF"/>
              </a:clrFrom>
              <a:clrTo>
                <a:srgbClr val="FFFFFF">
                  <a:alpha val="0"/>
                </a:srgbClr>
              </a:clrTo>
            </a:clrChange>
          </a:blip>
          <a:stretch>
            <a:fillRect/>
          </a:stretch>
        </p:blipFill>
        <p:spPr>
          <a:xfrm>
            <a:off x="-139180" y="1221932"/>
            <a:ext cx="1423348" cy="1423348"/>
          </a:xfrm>
          <a:prstGeom prst="rect">
            <a:avLst/>
          </a:prstGeom>
        </p:spPr>
      </p:pic>
      <p:pic>
        <p:nvPicPr>
          <p:cNvPr id="5" name="Imagen 4"/>
          <p:cNvPicPr>
            <a:picLocks noChangeAspect="1"/>
          </p:cNvPicPr>
          <p:nvPr/>
        </p:nvPicPr>
        <p:blipFill>
          <a:blip r:embed="rId3">
            <a:clrChange>
              <a:clrFrom>
                <a:srgbClr val="FDFDFD"/>
              </a:clrFrom>
              <a:clrTo>
                <a:srgbClr val="FDFDFD">
                  <a:alpha val="0"/>
                </a:srgbClr>
              </a:clrTo>
            </a:clrChange>
          </a:blip>
          <a:stretch>
            <a:fillRect/>
          </a:stretch>
        </p:blipFill>
        <p:spPr>
          <a:xfrm>
            <a:off x="9162907" y="2747365"/>
            <a:ext cx="1714358" cy="1718623"/>
          </a:xfrm>
          <a:prstGeom prst="rect">
            <a:avLst/>
          </a:prstGeom>
        </p:spPr>
      </p:pic>
      <p:pic>
        <p:nvPicPr>
          <p:cNvPr id="6" name="Imagen 5"/>
          <p:cNvPicPr>
            <a:picLocks noChangeAspect="1"/>
          </p:cNvPicPr>
          <p:nvPr/>
        </p:nvPicPr>
        <p:blipFill>
          <a:blip r:embed="rId4">
            <a:clrChange>
              <a:clrFrom>
                <a:srgbClr val="EDEDED"/>
              </a:clrFrom>
              <a:clrTo>
                <a:srgbClr val="EDEDED">
                  <a:alpha val="0"/>
                </a:srgbClr>
              </a:clrTo>
            </a:clrChange>
          </a:blip>
          <a:stretch>
            <a:fillRect/>
          </a:stretch>
        </p:blipFill>
        <p:spPr>
          <a:xfrm>
            <a:off x="7710081" y="5143454"/>
            <a:ext cx="548335" cy="478547"/>
          </a:xfrm>
          <a:prstGeom prst="rect">
            <a:avLst/>
          </a:prstGeom>
        </p:spPr>
      </p:pic>
      <p:pic>
        <p:nvPicPr>
          <p:cNvPr id="7" name="Imagen 6"/>
          <p:cNvPicPr>
            <a:picLocks noChangeAspect="1"/>
          </p:cNvPicPr>
          <p:nvPr/>
        </p:nvPicPr>
        <p:blipFill>
          <a:blip r:embed="rId5"/>
          <a:stretch>
            <a:fillRect/>
          </a:stretch>
        </p:blipFill>
        <p:spPr>
          <a:xfrm>
            <a:off x="2794904" y="103960"/>
            <a:ext cx="2759407" cy="1020981"/>
          </a:xfrm>
          <a:prstGeom prst="rect">
            <a:avLst/>
          </a:prstGeom>
          <a:ln>
            <a:noFill/>
          </a:ln>
          <a:effectLst>
            <a:softEdge rad="112500"/>
          </a:effectLst>
        </p:spPr>
      </p:pic>
    </p:spTree>
    <p:extLst>
      <p:ext uri="{BB962C8B-B14F-4D97-AF65-F5344CB8AC3E}">
        <p14:creationId xmlns:p14="http://schemas.microsoft.com/office/powerpoint/2010/main" val="129463959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05811" y="395877"/>
            <a:ext cx="10515600" cy="984562"/>
          </a:xfrm>
        </p:spPr>
        <p:txBody>
          <a:bodyPr>
            <a:normAutofit/>
          </a:bodyPr>
          <a:lstStyle/>
          <a:p>
            <a:r>
              <a:rPr lang="es-CO" sz="3200" dirty="0" smtClean="0"/>
              <a:t>2. Glucocorticoides</a:t>
            </a:r>
            <a:endParaRPr lang="es-CO" sz="3200" dirty="0"/>
          </a:p>
        </p:txBody>
      </p:sp>
      <p:sp>
        <p:nvSpPr>
          <p:cNvPr id="3" name="Marcador de contenido 2"/>
          <p:cNvSpPr>
            <a:spLocks noGrp="1"/>
          </p:cNvSpPr>
          <p:nvPr>
            <p:ph idx="1"/>
          </p:nvPr>
        </p:nvSpPr>
        <p:spPr>
          <a:xfrm>
            <a:off x="900642" y="1432969"/>
            <a:ext cx="9820769" cy="4189863"/>
          </a:xfrm>
          <a:ln w="38100"/>
        </p:spPr>
        <p:style>
          <a:lnRef idx="2">
            <a:schemeClr val="accent2"/>
          </a:lnRef>
          <a:fillRef idx="1">
            <a:schemeClr val="lt1"/>
          </a:fillRef>
          <a:effectRef idx="0">
            <a:schemeClr val="accent2"/>
          </a:effectRef>
          <a:fontRef idx="minor">
            <a:schemeClr val="dk1"/>
          </a:fontRef>
        </p:style>
        <p:txBody>
          <a:bodyPr/>
          <a:lstStyle/>
          <a:p>
            <a:pPr algn="just"/>
            <a:r>
              <a:rPr lang="es-CO" sz="2400" dirty="0" smtClean="0"/>
              <a:t>Los </a:t>
            </a:r>
            <a:r>
              <a:rPr lang="es-CO" sz="2400" dirty="0"/>
              <a:t>glucocorticoides se han utilizado con frecuencia en la ECM. La tasa de respuesta suele ser elevada (60-70%), pero generalmente no mantenida, y no deben considerarse un tratamiento a largo plazo</a:t>
            </a:r>
            <a:r>
              <a:rPr lang="es-CO" sz="2400" dirty="0" smtClean="0"/>
              <a:t>.</a:t>
            </a:r>
          </a:p>
          <a:p>
            <a:pPr algn="just"/>
            <a:endParaRPr lang="es-CO" sz="2400" dirty="0" smtClean="0"/>
          </a:p>
          <a:p>
            <a:pPr algn="just"/>
            <a:r>
              <a:rPr lang="es-CO" sz="2400" dirty="0"/>
              <a:t>En ECM-VHH8+/VIH+ los glucocorticoides aumentan la mortalidad por infecciones y el desarrollo de sarcoma de </a:t>
            </a:r>
            <a:r>
              <a:rPr lang="es-CO" sz="2400" dirty="0" smtClean="0"/>
              <a:t>Kaposi</a:t>
            </a:r>
            <a:r>
              <a:rPr lang="es-CO" sz="2400" dirty="0"/>
              <a:t> </a:t>
            </a:r>
            <a:r>
              <a:rPr lang="es-CO" sz="2400" dirty="0" smtClean="0"/>
              <a:t>(SK). </a:t>
            </a:r>
          </a:p>
          <a:p>
            <a:pPr algn="just"/>
            <a:endParaRPr lang="es-CO" sz="2400" dirty="0" smtClean="0"/>
          </a:p>
          <a:p>
            <a:pPr algn="just"/>
            <a:r>
              <a:rPr lang="es-CO" sz="2400" dirty="0" smtClean="0"/>
              <a:t>En </a:t>
            </a:r>
            <a:r>
              <a:rPr lang="es-CO" sz="2400" dirty="0"/>
              <a:t>la actualidad, su principal indicación se limita al control inicial de síntomas, utilizándose por períodos cortos de tiempo o como parte de regímenes de quimioterapia combinada</a:t>
            </a:r>
          </a:p>
        </p:txBody>
      </p:sp>
      <p:pic>
        <p:nvPicPr>
          <p:cNvPr id="4" name="Imagen 3"/>
          <p:cNvPicPr>
            <a:picLocks noChangeAspect="1"/>
          </p:cNvPicPr>
          <p:nvPr/>
        </p:nvPicPr>
        <p:blipFill>
          <a:blip r:embed="rId2">
            <a:clrChange>
              <a:clrFrom>
                <a:srgbClr val="FFFFFF"/>
              </a:clrFrom>
              <a:clrTo>
                <a:srgbClr val="FFFFFF">
                  <a:alpha val="0"/>
                </a:srgbClr>
              </a:clrTo>
            </a:clrChange>
          </a:blip>
          <a:stretch>
            <a:fillRect/>
          </a:stretch>
        </p:blipFill>
        <p:spPr>
          <a:xfrm>
            <a:off x="3592062" y="39248"/>
            <a:ext cx="1416666" cy="1341191"/>
          </a:xfrm>
          <a:prstGeom prst="rect">
            <a:avLst/>
          </a:prstGeom>
        </p:spPr>
      </p:pic>
    </p:spTree>
    <p:extLst>
      <p:ext uri="{BB962C8B-B14F-4D97-AF65-F5344CB8AC3E}">
        <p14:creationId xmlns:p14="http://schemas.microsoft.com/office/powerpoint/2010/main" val="334794386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05811" y="282857"/>
            <a:ext cx="10515600" cy="984562"/>
          </a:xfrm>
        </p:spPr>
        <p:txBody>
          <a:bodyPr>
            <a:normAutofit/>
          </a:bodyPr>
          <a:lstStyle/>
          <a:p>
            <a:r>
              <a:rPr lang="es-CO" sz="3200" dirty="0" smtClean="0"/>
              <a:t>3. </a:t>
            </a:r>
            <a:r>
              <a:rPr lang="es-CO" sz="3200" dirty="0" err="1" smtClean="0"/>
              <a:t>Rituximab</a:t>
            </a:r>
            <a:endParaRPr lang="es-CO" sz="3200" dirty="0"/>
          </a:p>
        </p:txBody>
      </p:sp>
      <p:sp>
        <p:nvSpPr>
          <p:cNvPr id="3" name="Marcador de contenido 2"/>
          <p:cNvSpPr>
            <a:spLocks noGrp="1"/>
          </p:cNvSpPr>
          <p:nvPr>
            <p:ph idx="1"/>
          </p:nvPr>
        </p:nvSpPr>
        <p:spPr>
          <a:xfrm>
            <a:off x="682388" y="1267419"/>
            <a:ext cx="10317707" cy="3400115"/>
          </a:xfrm>
          <a:ln w="38100"/>
        </p:spPr>
        <p:style>
          <a:lnRef idx="2">
            <a:schemeClr val="accent3"/>
          </a:lnRef>
          <a:fillRef idx="1">
            <a:schemeClr val="lt1"/>
          </a:fillRef>
          <a:effectRef idx="0">
            <a:schemeClr val="accent3"/>
          </a:effectRef>
          <a:fontRef idx="minor">
            <a:schemeClr val="dk1"/>
          </a:fontRef>
        </p:style>
        <p:txBody>
          <a:bodyPr/>
          <a:lstStyle/>
          <a:p>
            <a:pPr algn="just"/>
            <a:r>
              <a:rPr lang="es-CO" dirty="0" smtClean="0"/>
              <a:t>El </a:t>
            </a:r>
            <a:r>
              <a:rPr lang="es-CO" dirty="0" err="1"/>
              <a:t>rituximab</a:t>
            </a:r>
            <a:r>
              <a:rPr lang="es-CO" dirty="0"/>
              <a:t>, solo o en combinación con quimioterapia, tiene una actividad significativa en todas las variantes de ECM, incluso cuando se utiliza como terapia de rescate. </a:t>
            </a:r>
            <a:endParaRPr lang="es-CO" dirty="0" smtClean="0"/>
          </a:p>
          <a:p>
            <a:pPr algn="just"/>
            <a:endParaRPr lang="es-CO" dirty="0"/>
          </a:p>
          <a:p>
            <a:pPr algn="just"/>
            <a:r>
              <a:rPr lang="es-CO" dirty="0" smtClean="0"/>
              <a:t>Un </a:t>
            </a:r>
            <a:r>
              <a:rPr lang="es-CO" dirty="0"/>
              <a:t>porcentaje de pacientes con infección </a:t>
            </a:r>
            <a:r>
              <a:rPr lang="es-CO" dirty="0" smtClean="0"/>
              <a:t>VIH, </a:t>
            </a:r>
            <a:r>
              <a:rPr lang="es-CO" dirty="0"/>
              <a:t>pueden tener exacerbación de las lesiones de un sarcoma de </a:t>
            </a:r>
            <a:r>
              <a:rPr lang="es-CO" dirty="0" smtClean="0"/>
              <a:t>Kaposi</a:t>
            </a:r>
            <a:r>
              <a:rPr lang="es-CO" dirty="0"/>
              <a:t> </a:t>
            </a:r>
            <a:r>
              <a:rPr lang="es-CO" dirty="0" smtClean="0"/>
              <a:t>(SK) </a:t>
            </a:r>
            <a:r>
              <a:rPr lang="es-CO" dirty="0"/>
              <a:t>preexistente, después del tratamiento con </a:t>
            </a:r>
            <a:r>
              <a:rPr lang="es-CO" dirty="0" err="1"/>
              <a:t>rituximab</a:t>
            </a:r>
            <a:r>
              <a:rPr lang="es-CO" dirty="0"/>
              <a:t>. </a:t>
            </a:r>
            <a:endParaRPr lang="es-CO" dirty="0" smtClean="0"/>
          </a:p>
          <a:p>
            <a:pPr algn="just"/>
            <a:endParaRPr lang="es-CO" dirty="0" smtClean="0"/>
          </a:p>
        </p:txBody>
      </p:sp>
      <p:sp>
        <p:nvSpPr>
          <p:cNvPr id="4" name="Recortar rectángulo de esquina diagonal 3"/>
          <p:cNvSpPr/>
          <p:nvPr/>
        </p:nvSpPr>
        <p:spPr>
          <a:xfrm>
            <a:off x="5636525" y="4282583"/>
            <a:ext cx="5084886" cy="1524804"/>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lvl="1" algn="just"/>
            <a:r>
              <a:rPr lang="es-CO" dirty="0" smtClean="0"/>
              <a:t>En estos pacientes es recomendable tener precaución, sobre todo, en circunstancias de inmunodepresión grave (carga viral detectable, CD4 bajos o SK previo activo). </a:t>
            </a:r>
            <a:endParaRPr lang="es-CO" dirty="0"/>
          </a:p>
        </p:txBody>
      </p:sp>
      <p:pic>
        <p:nvPicPr>
          <p:cNvPr id="5" name="Imagen 4"/>
          <p:cNvPicPr>
            <a:picLocks noChangeAspect="1"/>
          </p:cNvPicPr>
          <p:nvPr/>
        </p:nvPicPr>
        <p:blipFill>
          <a:blip r:embed="rId2"/>
          <a:stretch>
            <a:fillRect/>
          </a:stretch>
        </p:blipFill>
        <p:spPr>
          <a:xfrm>
            <a:off x="4639286" y="4184440"/>
            <a:ext cx="1437110" cy="1721089"/>
          </a:xfrm>
          <a:prstGeom prst="rect">
            <a:avLst/>
          </a:prstGeom>
        </p:spPr>
      </p:pic>
    </p:spTree>
    <p:extLst>
      <p:ext uri="{BB962C8B-B14F-4D97-AF65-F5344CB8AC3E}">
        <p14:creationId xmlns:p14="http://schemas.microsoft.com/office/powerpoint/2010/main" val="21406716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Flecha arriba 18"/>
          <p:cNvSpPr/>
          <p:nvPr/>
        </p:nvSpPr>
        <p:spPr>
          <a:xfrm>
            <a:off x="1462210" y="1766550"/>
            <a:ext cx="298351" cy="1722276"/>
          </a:xfrm>
          <a:prstGeom prst="up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s-CO"/>
          </a:p>
        </p:txBody>
      </p:sp>
      <p:sp>
        <p:nvSpPr>
          <p:cNvPr id="20" name="Flecha derecha 19"/>
          <p:cNvSpPr/>
          <p:nvPr/>
        </p:nvSpPr>
        <p:spPr>
          <a:xfrm>
            <a:off x="2149581" y="3288858"/>
            <a:ext cx="3619771" cy="416190"/>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s-CO"/>
          </a:p>
        </p:txBody>
      </p:sp>
      <p:sp>
        <p:nvSpPr>
          <p:cNvPr id="18" name="Flecha derecha 17"/>
          <p:cNvSpPr/>
          <p:nvPr/>
        </p:nvSpPr>
        <p:spPr>
          <a:xfrm>
            <a:off x="1788798" y="1685507"/>
            <a:ext cx="3980555" cy="367951"/>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s-CO"/>
          </a:p>
        </p:txBody>
      </p:sp>
      <p:sp>
        <p:nvSpPr>
          <p:cNvPr id="3" name="Marcador de contenido 2"/>
          <p:cNvSpPr>
            <a:spLocks noGrp="1"/>
          </p:cNvSpPr>
          <p:nvPr>
            <p:ph idx="1"/>
          </p:nvPr>
        </p:nvSpPr>
        <p:spPr>
          <a:xfrm>
            <a:off x="5846988" y="1343461"/>
            <a:ext cx="5944677" cy="1126822"/>
          </a:xfrm>
        </p:spPr>
        <p:txBody>
          <a:bodyPr/>
          <a:lstStyle/>
          <a:p>
            <a:pPr algn="just"/>
            <a:r>
              <a:rPr lang="es-VE" sz="1800" dirty="0" smtClean="0">
                <a:latin typeface="Palatino Linotype" panose="02040502050505030304" pitchFamily="18" charset="0"/>
              </a:rPr>
              <a:t>Al describir  el caso de un  paciente masculino de 40 años, cuyo estudio histológico mostro un patrón inusual de </a:t>
            </a:r>
            <a:r>
              <a:rPr lang="es-VE" sz="1800" dirty="0" err="1" smtClean="0">
                <a:latin typeface="Palatino Linotype" panose="02040502050505030304" pitchFamily="18" charset="0"/>
              </a:rPr>
              <a:t>linfoproliferacion</a:t>
            </a:r>
            <a:r>
              <a:rPr lang="es-VE" sz="1800" dirty="0" smtClean="0">
                <a:latin typeface="Palatino Linotype" panose="02040502050505030304" pitchFamily="18" charset="0"/>
              </a:rPr>
              <a:t>, con hiperplasia de los  nódulos linfáticos</a:t>
            </a:r>
            <a:r>
              <a:rPr lang="es-CO" sz="1800" dirty="0" smtClean="0">
                <a:latin typeface="Palatino Linotype" panose="02040502050505030304" pitchFamily="18" charset="0"/>
              </a:rPr>
              <a:t> y  folículos  con  focos  de </a:t>
            </a:r>
            <a:r>
              <a:rPr lang="es-CO" sz="1800" dirty="0" err="1" smtClean="0">
                <a:latin typeface="Palatino Linotype" panose="02040502050505030304" pitchFamily="18" charset="0"/>
              </a:rPr>
              <a:t>hialinización</a:t>
            </a:r>
            <a:r>
              <a:rPr lang="es-CO" sz="1800" dirty="0" smtClean="0">
                <a:latin typeface="Palatino Linotype" panose="02040502050505030304" pitchFamily="18" charset="0"/>
              </a:rPr>
              <a:t>.</a:t>
            </a:r>
            <a:endParaRPr lang="es-CO" sz="1800" dirty="0">
              <a:latin typeface="Palatino Linotype" panose="02040502050505030304" pitchFamily="18" charset="0"/>
            </a:endParaRPr>
          </a:p>
        </p:txBody>
      </p:sp>
      <p:sp>
        <p:nvSpPr>
          <p:cNvPr id="4" name="Rectángulo 3"/>
          <p:cNvSpPr/>
          <p:nvPr/>
        </p:nvSpPr>
        <p:spPr>
          <a:xfrm>
            <a:off x="5882849" y="2827885"/>
            <a:ext cx="6309151" cy="1754326"/>
          </a:xfrm>
          <a:prstGeom prst="rect">
            <a:avLst/>
          </a:prstGeom>
        </p:spPr>
        <p:txBody>
          <a:bodyPr wrap="square">
            <a:spAutoFit/>
          </a:bodyPr>
          <a:lstStyle/>
          <a:p>
            <a:pPr algn="just"/>
            <a:r>
              <a:rPr lang="es-VE" dirty="0" smtClean="0">
                <a:latin typeface="Palatino Linotype" panose="02040502050505030304" pitchFamily="18" charset="0"/>
              </a:rPr>
              <a:t>Luego de analizar </a:t>
            </a:r>
            <a:r>
              <a:rPr lang="es-VE" dirty="0">
                <a:latin typeface="Palatino Linotype" panose="02040502050505030304" pitchFamily="18" charset="0"/>
              </a:rPr>
              <a:t>una serie de casos (13 casos) donde se presentaban tumoraciones ganglionares en mediastino con apariencia </a:t>
            </a:r>
            <a:r>
              <a:rPr lang="es-VE" dirty="0" smtClean="0">
                <a:latin typeface="Palatino Linotype" panose="02040502050505030304" pitchFamily="18" charset="0"/>
              </a:rPr>
              <a:t>de, </a:t>
            </a:r>
            <a:r>
              <a:rPr lang="es-VE" dirty="0">
                <a:latin typeface="Palatino Linotype" panose="02040502050505030304" pitchFamily="18" charset="0"/>
              </a:rPr>
              <a:t>dichas tumoraciones con aparente comportamiento benigno estaban constituidas por hiperplasia linfoide caracterizadas por presentar un centro germinal y una marcada proliferación capilar. </a:t>
            </a:r>
            <a:endParaRPr lang="es-CO" dirty="0">
              <a:latin typeface="Palatino Linotype" panose="02040502050505030304" pitchFamily="18" charset="0"/>
            </a:endParaRPr>
          </a:p>
        </p:txBody>
      </p:sp>
      <p:sp>
        <p:nvSpPr>
          <p:cNvPr id="5" name="CuadroTexto 4"/>
          <p:cNvSpPr txBox="1"/>
          <p:nvPr/>
        </p:nvSpPr>
        <p:spPr>
          <a:xfrm>
            <a:off x="3483118" y="329958"/>
            <a:ext cx="4981432"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s-VE" sz="2400" dirty="0" smtClean="0">
                <a:latin typeface="Palatino Linotype" panose="02040502050505030304" pitchFamily="18" charset="0"/>
              </a:rPr>
              <a:t>BENJAMÍN CASTLEMAN </a:t>
            </a:r>
            <a:endParaRPr lang="es-CO" sz="2400" dirty="0">
              <a:latin typeface="Palatino Linotype" panose="02040502050505030304" pitchFamily="18" charset="0"/>
            </a:endParaRPr>
          </a:p>
        </p:txBody>
      </p:sp>
      <p:sp>
        <p:nvSpPr>
          <p:cNvPr id="6" name="CuadroTexto 5"/>
          <p:cNvSpPr txBox="1"/>
          <p:nvPr/>
        </p:nvSpPr>
        <p:spPr>
          <a:xfrm>
            <a:off x="3935538" y="1669428"/>
            <a:ext cx="764275" cy="40011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s-CO" sz="2000" dirty="0" smtClean="0"/>
              <a:t>1954</a:t>
            </a:r>
            <a:endParaRPr lang="es-CO" sz="2000" dirty="0"/>
          </a:p>
        </p:txBody>
      </p:sp>
      <p:sp>
        <p:nvSpPr>
          <p:cNvPr id="7" name="CuadroTexto 6"/>
          <p:cNvSpPr txBox="1"/>
          <p:nvPr/>
        </p:nvSpPr>
        <p:spPr>
          <a:xfrm>
            <a:off x="3901420" y="3304938"/>
            <a:ext cx="798393" cy="40011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s-CO" sz="2000" dirty="0" smtClean="0"/>
              <a:t>1956</a:t>
            </a:r>
            <a:endParaRPr lang="es-CO" sz="2000" dirty="0"/>
          </a:p>
        </p:txBody>
      </p:sp>
      <p:sp>
        <p:nvSpPr>
          <p:cNvPr id="9" name="CuadroTexto 8"/>
          <p:cNvSpPr txBox="1"/>
          <p:nvPr/>
        </p:nvSpPr>
        <p:spPr>
          <a:xfrm>
            <a:off x="770559" y="3304938"/>
            <a:ext cx="1480841"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CO" sz="2000" dirty="0" smtClean="0"/>
              <a:t>DEFINIDA </a:t>
            </a:r>
            <a:endParaRPr lang="es-CO" sz="2000" dirty="0"/>
          </a:p>
        </p:txBody>
      </p:sp>
      <p:pic>
        <p:nvPicPr>
          <p:cNvPr id="3074" name="Picture 2" descr="Benjamin Castlema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8798" y="4086104"/>
            <a:ext cx="2435922" cy="2333239"/>
          </a:xfrm>
          <a:prstGeom prst="rect">
            <a:avLst/>
          </a:prstGeom>
          <a:noFill/>
          <a:extLst>
            <a:ext uri="{909E8E84-426E-40DD-AFC4-6F175D3DCCD1}">
              <a14:hiddenFill xmlns:a14="http://schemas.microsoft.com/office/drawing/2010/main">
                <a:solidFill>
                  <a:srgbClr val="FFFFFF"/>
                </a:solidFill>
              </a14:hiddenFill>
            </a:ext>
          </a:extLst>
        </p:spPr>
      </p:pic>
      <p:sp>
        <p:nvSpPr>
          <p:cNvPr id="17" name="Flecha doblada 16"/>
          <p:cNvSpPr/>
          <p:nvPr/>
        </p:nvSpPr>
        <p:spPr>
          <a:xfrm>
            <a:off x="1510981" y="434028"/>
            <a:ext cx="1764482" cy="1235400"/>
          </a:xfrm>
          <a:prstGeom prst="bentArrow">
            <a:avLst>
              <a:gd name="adj1" fmla="val 15195"/>
              <a:gd name="adj2" fmla="val 20798"/>
              <a:gd name="adj3" fmla="val 19852"/>
              <a:gd name="adj4" fmla="val 0"/>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s-CO">
              <a:solidFill>
                <a:schemeClr val="tx1"/>
              </a:solidFill>
            </a:endParaRPr>
          </a:p>
        </p:txBody>
      </p:sp>
      <p:sp>
        <p:nvSpPr>
          <p:cNvPr id="8" name="CuadroTexto 7"/>
          <p:cNvSpPr txBox="1"/>
          <p:nvPr/>
        </p:nvSpPr>
        <p:spPr>
          <a:xfrm>
            <a:off x="770560" y="1562675"/>
            <a:ext cx="1480841" cy="70788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CO" sz="2000" dirty="0" smtClean="0"/>
              <a:t>DESCRITA POR 1º VEZ </a:t>
            </a:r>
            <a:endParaRPr lang="es-CO" sz="2000" dirty="0"/>
          </a:p>
        </p:txBody>
      </p:sp>
    </p:spTree>
    <p:extLst>
      <p:ext uri="{BB962C8B-B14F-4D97-AF65-F5344CB8AC3E}">
        <p14:creationId xmlns:p14="http://schemas.microsoft.com/office/powerpoint/2010/main" val="423155302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05811" y="132731"/>
            <a:ext cx="10515600" cy="984562"/>
          </a:xfrm>
        </p:spPr>
        <p:txBody>
          <a:bodyPr/>
          <a:lstStyle/>
          <a:p>
            <a:endParaRPr lang="es-CO" dirty="0"/>
          </a:p>
        </p:txBody>
      </p:sp>
      <p:sp>
        <p:nvSpPr>
          <p:cNvPr id="3" name="Marcador de contenido 2"/>
          <p:cNvSpPr>
            <a:spLocks noGrp="1"/>
          </p:cNvSpPr>
          <p:nvPr>
            <p:ph idx="1"/>
          </p:nvPr>
        </p:nvSpPr>
        <p:spPr>
          <a:xfrm>
            <a:off x="4230808" y="2292824"/>
            <a:ext cx="7328846" cy="2811438"/>
          </a:xfrm>
          <a:solidFill>
            <a:srgbClr val="FFC000"/>
          </a:solidFill>
        </p:spPr>
        <p:style>
          <a:lnRef idx="3">
            <a:schemeClr val="lt1"/>
          </a:lnRef>
          <a:fillRef idx="1">
            <a:schemeClr val="accent4"/>
          </a:fillRef>
          <a:effectRef idx="1">
            <a:schemeClr val="accent4"/>
          </a:effectRef>
          <a:fontRef idx="minor">
            <a:schemeClr val="lt1"/>
          </a:fontRef>
        </p:style>
        <p:txBody>
          <a:bodyPr/>
          <a:lstStyle/>
          <a:p>
            <a:pPr algn="just"/>
            <a:r>
              <a:rPr lang="es-CO" sz="2400" dirty="0">
                <a:solidFill>
                  <a:schemeClr val="bg2">
                    <a:lumMod val="25000"/>
                  </a:schemeClr>
                </a:solidFill>
              </a:rPr>
              <a:t>En un estudio prospectivo con 24 pacientes con ECM VIH+, se evaluó </a:t>
            </a:r>
            <a:r>
              <a:rPr lang="es-CO" sz="2400" dirty="0" err="1">
                <a:solidFill>
                  <a:schemeClr val="bg2">
                    <a:lumMod val="25000"/>
                  </a:schemeClr>
                </a:solidFill>
              </a:rPr>
              <a:t>rituximab</a:t>
            </a:r>
            <a:r>
              <a:rPr lang="es-CO" sz="2400" dirty="0">
                <a:solidFill>
                  <a:schemeClr val="bg2">
                    <a:lumMod val="25000"/>
                  </a:schemeClr>
                </a:solidFill>
              </a:rPr>
              <a:t> como agente </a:t>
            </a:r>
            <a:r>
              <a:rPr lang="es-CO" sz="2400" dirty="0" smtClean="0">
                <a:solidFill>
                  <a:schemeClr val="bg2">
                    <a:lumMod val="25000"/>
                  </a:schemeClr>
                </a:solidFill>
              </a:rPr>
              <a:t>coadyuvante. </a:t>
            </a:r>
          </a:p>
          <a:p>
            <a:pPr algn="just"/>
            <a:r>
              <a:rPr lang="es-CO" sz="2400" dirty="0" smtClean="0">
                <a:solidFill>
                  <a:schemeClr val="bg2">
                    <a:lumMod val="25000"/>
                  </a:schemeClr>
                </a:solidFill>
              </a:rPr>
              <a:t>Con </a:t>
            </a:r>
            <a:r>
              <a:rPr lang="es-CO" sz="2400" dirty="0">
                <a:solidFill>
                  <a:schemeClr val="bg2">
                    <a:lumMod val="25000"/>
                  </a:schemeClr>
                </a:solidFill>
              </a:rPr>
              <a:t>la estrategia de una dosis semanal de </a:t>
            </a:r>
            <a:r>
              <a:rPr lang="es-CO" sz="2400" dirty="0" err="1">
                <a:solidFill>
                  <a:schemeClr val="bg2">
                    <a:lumMod val="25000"/>
                  </a:schemeClr>
                </a:solidFill>
              </a:rPr>
              <a:t>rituximab</a:t>
            </a:r>
            <a:r>
              <a:rPr lang="es-CO" sz="2400" dirty="0">
                <a:solidFill>
                  <a:schemeClr val="bg2">
                    <a:lumMod val="25000"/>
                  </a:schemeClr>
                </a:solidFill>
              </a:rPr>
              <a:t> (</a:t>
            </a:r>
            <a:r>
              <a:rPr lang="es-CO" sz="2400" dirty="0" smtClean="0">
                <a:solidFill>
                  <a:schemeClr val="bg2">
                    <a:lumMod val="25000"/>
                  </a:schemeClr>
                </a:solidFill>
              </a:rPr>
              <a:t>375mg/m2) durante </a:t>
            </a:r>
            <a:r>
              <a:rPr lang="es-CO" sz="2400" dirty="0">
                <a:solidFill>
                  <a:schemeClr val="bg2">
                    <a:lumMod val="25000"/>
                  </a:schemeClr>
                </a:solidFill>
              </a:rPr>
              <a:t>4 semanas se observó un porcentaje de respuesta del 92%. En todos los pacientes tratados la supervivencia libre de progresión a los 2 y 5 años fue del 85 y 61%, respectivamente.</a:t>
            </a:r>
          </a:p>
        </p:txBody>
      </p:sp>
      <p:pic>
        <p:nvPicPr>
          <p:cNvPr id="4" name="Imagen 3"/>
          <p:cNvPicPr>
            <a:picLocks noChangeAspect="1"/>
          </p:cNvPicPr>
          <p:nvPr/>
        </p:nvPicPr>
        <p:blipFill>
          <a:blip r:embed="rId2"/>
          <a:stretch>
            <a:fillRect/>
          </a:stretch>
        </p:blipFill>
        <p:spPr>
          <a:xfrm>
            <a:off x="328641" y="2300903"/>
            <a:ext cx="3745333" cy="2803359"/>
          </a:xfrm>
          <a:prstGeom prst="rect">
            <a:avLst/>
          </a:prstGeom>
        </p:spPr>
      </p:pic>
    </p:spTree>
    <p:extLst>
      <p:ext uri="{BB962C8B-B14F-4D97-AF65-F5344CB8AC3E}">
        <p14:creationId xmlns:p14="http://schemas.microsoft.com/office/powerpoint/2010/main" val="26973509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dirty="0"/>
          </a:p>
        </p:txBody>
      </p:sp>
      <p:sp>
        <p:nvSpPr>
          <p:cNvPr id="3" name="Marcador de contenido 2"/>
          <p:cNvSpPr>
            <a:spLocks noGrp="1"/>
          </p:cNvSpPr>
          <p:nvPr>
            <p:ph idx="1"/>
          </p:nvPr>
        </p:nvSpPr>
        <p:spPr>
          <a:xfrm>
            <a:off x="805107" y="964043"/>
            <a:ext cx="9916304" cy="5036362"/>
          </a:xfrm>
        </p:spPr>
        <p:txBody>
          <a:bodyPr/>
          <a:lstStyle/>
          <a:p>
            <a:pPr marL="457200" indent="-457200">
              <a:buFont typeface="Arial" panose="020B0604020202020204" pitchFamily="34" charset="0"/>
              <a:buChar char="•"/>
            </a:pPr>
            <a:r>
              <a:rPr lang="es-CO" sz="3200" b="1" dirty="0">
                <a:ln w="6600">
                  <a:solidFill>
                    <a:schemeClr val="accent2"/>
                  </a:solidFill>
                  <a:prstDash val="solid"/>
                </a:ln>
                <a:solidFill>
                  <a:srgbClr val="FFFFFF"/>
                </a:solidFill>
                <a:effectLst>
                  <a:outerShdw dist="38100" dir="2700000" algn="tl" rotWithShape="0">
                    <a:schemeClr val="accent2"/>
                  </a:outerShdw>
                </a:effectLst>
              </a:rPr>
              <a:t>Enfermedad de </a:t>
            </a:r>
            <a:r>
              <a:rPr lang="es-CO" sz="3200" b="1" dirty="0" err="1">
                <a:ln w="6600">
                  <a:solidFill>
                    <a:schemeClr val="accent2"/>
                  </a:solidFill>
                  <a:prstDash val="solid"/>
                </a:ln>
                <a:solidFill>
                  <a:srgbClr val="FFFFFF"/>
                </a:solidFill>
                <a:effectLst>
                  <a:outerShdw dist="38100" dir="2700000" algn="tl" rotWithShape="0">
                    <a:schemeClr val="accent2"/>
                  </a:outerShdw>
                </a:effectLst>
              </a:rPr>
              <a:t>Castleman</a:t>
            </a:r>
            <a:r>
              <a:rPr lang="es-CO" sz="3200" b="1" dirty="0">
                <a:ln w="6600">
                  <a:solidFill>
                    <a:schemeClr val="accent2"/>
                  </a:solidFill>
                  <a:prstDash val="solid"/>
                </a:ln>
                <a:solidFill>
                  <a:srgbClr val="FFFFFF"/>
                </a:solidFill>
                <a:effectLst>
                  <a:outerShdw dist="38100" dir="2700000" algn="tl" rotWithShape="0">
                    <a:schemeClr val="accent2"/>
                  </a:outerShdw>
                </a:effectLst>
              </a:rPr>
              <a:t> Idiopática (</a:t>
            </a:r>
            <a:r>
              <a:rPr lang="es-CO" sz="3200" b="1" dirty="0" err="1">
                <a:ln w="6600">
                  <a:solidFill>
                    <a:schemeClr val="accent2"/>
                  </a:solidFill>
                  <a:prstDash val="solid"/>
                </a:ln>
                <a:solidFill>
                  <a:srgbClr val="FFFFFF"/>
                </a:solidFill>
                <a:effectLst>
                  <a:outerShdw dist="38100" dir="2700000" algn="tl" rotWithShape="0">
                    <a:schemeClr val="accent2"/>
                  </a:outerShdw>
                </a:effectLst>
              </a:rPr>
              <a:t>ECMi</a:t>
            </a:r>
            <a:r>
              <a:rPr lang="es-CO" sz="3200" b="1" dirty="0" smtClean="0">
                <a:ln w="6600">
                  <a:solidFill>
                    <a:schemeClr val="accent2"/>
                  </a:solidFill>
                  <a:prstDash val="solid"/>
                </a:ln>
                <a:solidFill>
                  <a:srgbClr val="FFFFFF"/>
                </a:solidFill>
                <a:effectLst>
                  <a:outerShdw dist="38100" dir="2700000" algn="tl" rotWithShape="0">
                    <a:schemeClr val="accent2"/>
                  </a:outerShdw>
                </a:effectLst>
              </a:rPr>
              <a:t>)</a:t>
            </a:r>
          </a:p>
          <a:p>
            <a:endParaRPr lang="es-CO" sz="3200" b="1" dirty="0" smtClean="0">
              <a:ln w="6600">
                <a:solidFill>
                  <a:schemeClr val="accent2"/>
                </a:solidFill>
                <a:prstDash val="solid"/>
              </a:ln>
              <a:solidFill>
                <a:srgbClr val="FFFFFF"/>
              </a:solidFill>
              <a:effectLst>
                <a:outerShdw dist="38100" dir="2700000" algn="tl" rotWithShape="0">
                  <a:schemeClr val="accent2"/>
                </a:outerShdw>
              </a:effectLst>
            </a:endParaRPr>
          </a:p>
          <a:p>
            <a:r>
              <a:rPr lang="es-CO" b="1" dirty="0" smtClean="0"/>
              <a:t>Anti-Interleucina 6</a:t>
            </a:r>
            <a:r>
              <a:rPr lang="es-CO" dirty="0"/>
              <a:t/>
            </a:r>
            <a:br>
              <a:rPr lang="es-CO" dirty="0"/>
            </a:br>
            <a:r>
              <a:rPr lang="es-CO" dirty="0"/>
              <a:t>La utilización de anticuerpos monoclonales dirigidos contra IL-6 (</a:t>
            </a:r>
            <a:r>
              <a:rPr lang="es-CO" dirty="0" err="1"/>
              <a:t>siltuximab</a:t>
            </a:r>
            <a:r>
              <a:rPr lang="es-CO" dirty="0"/>
              <a:t>) o su receptor (</a:t>
            </a:r>
            <a:r>
              <a:rPr lang="es-CO" dirty="0" err="1"/>
              <a:t>tocilizumab</a:t>
            </a:r>
            <a:r>
              <a:rPr lang="es-CO" dirty="0"/>
              <a:t>) ha demostrado eficacia clínica en la </a:t>
            </a:r>
            <a:r>
              <a:rPr lang="es-CO" dirty="0" err="1"/>
              <a:t>ECMi</a:t>
            </a:r>
            <a:r>
              <a:rPr lang="es-CO" dirty="0"/>
              <a:t>. </a:t>
            </a:r>
            <a:endParaRPr lang="es-CO" dirty="0" smtClean="0"/>
          </a:p>
          <a:p>
            <a:pPr marL="457200" indent="-457200">
              <a:buFont typeface="Arial" panose="020B0604020202020204" pitchFamily="34" charset="0"/>
              <a:buChar char="•"/>
            </a:pPr>
            <a:r>
              <a:rPr lang="es-CO" dirty="0" err="1" smtClean="0"/>
              <a:t>Tocilizumab</a:t>
            </a:r>
            <a:r>
              <a:rPr lang="es-CO" dirty="0" smtClean="0"/>
              <a:t> </a:t>
            </a:r>
            <a:r>
              <a:rPr lang="es-CO" dirty="0"/>
              <a:t>está </a:t>
            </a:r>
            <a:r>
              <a:rPr lang="es-CO" dirty="0" smtClean="0"/>
              <a:t>aprobado para </a:t>
            </a:r>
            <a:r>
              <a:rPr lang="es-CO" dirty="0"/>
              <a:t>la ECM en Japón desde </a:t>
            </a:r>
            <a:r>
              <a:rPr lang="es-CO" dirty="0" smtClean="0"/>
              <a:t>2005</a:t>
            </a:r>
          </a:p>
          <a:p>
            <a:pPr marL="457200" indent="-457200">
              <a:buFont typeface="Arial" panose="020B0604020202020204" pitchFamily="34" charset="0"/>
              <a:buChar char="•"/>
            </a:pPr>
            <a:r>
              <a:rPr lang="es-CO" dirty="0" err="1" smtClean="0"/>
              <a:t>Siltuximab</a:t>
            </a:r>
            <a:r>
              <a:rPr lang="es-CO" dirty="0" smtClean="0"/>
              <a:t> </a:t>
            </a:r>
            <a:r>
              <a:rPr lang="es-CO" dirty="0"/>
              <a:t>lo está en Estados Unidos y en Europa para el tratamiento de la </a:t>
            </a:r>
            <a:r>
              <a:rPr lang="es-CO" dirty="0" err="1"/>
              <a:t>ECMi</a:t>
            </a:r>
            <a:r>
              <a:rPr lang="es-CO" dirty="0"/>
              <a:t> desde </a:t>
            </a:r>
            <a:r>
              <a:rPr lang="es-CO" dirty="0" smtClean="0"/>
              <a:t>2014.</a:t>
            </a:r>
            <a:endParaRPr lang="es-CO" b="1" dirty="0" smtClean="0">
              <a:ln w="6600">
                <a:solidFill>
                  <a:schemeClr val="accent2"/>
                </a:solidFill>
                <a:prstDash val="solid"/>
              </a:ln>
              <a:solidFill>
                <a:srgbClr val="FFFFFF"/>
              </a:solidFill>
              <a:effectLst>
                <a:outerShdw dist="38100" dir="2700000" algn="tl" rotWithShape="0">
                  <a:schemeClr val="accent2"/>
                </a:outerShdw>
              </a:effectLst>
            </a:endParaRPr>
          </a:p>
        </p:txBody>
      </p:sp>
      <p:pic>
        <p:nvPicPr>
          <p:cNvPr id="5" name="Imagen 4"/>
          <p:cNvPicPr>
            <a:picLocks noChangeAspect="1"/>
          </p:cNvPicPr>
          <p:nvPr/>
        </p:nvPicPr>
        <p:blipFill>
          <a:blip r:embed="rId2">
            <a:clrChange>
              <a:clrFrom>
                <a:srgbClr val="FFFFFF"/>
              </a:clrFrom>
              <a:clrTo>
                <a:srgbClr val="FFFFFF">
                  <a:alpha val="0"/>
                </a:srgbClr>
              </a:clrTo>
            </a:clrChange>
          </a:blip>
          <a:stretch>
            <a:fillRect/>
          </a:stretch>
        </p:blipFill>
        <p:spPr>
          <a:xfrm rot="1199098">
            <a:off x="9820892" y="4190104"/>
            <a:ext cx="2183642" cy="1481758"/>
          </a:xfrm>
          <a:prstGeom prst="rect">
            <a:avLst/>
          </a:prstGeom>
        </p:spPr>
      </p:pic>
      <p:pic>
        <p:nvPicPr>
          <p:cNvPr id="6" name="Imagen 5"/>
          <p:cNvPicPr>
            <a:picLocks noChangeAspect="1"/>
          </p:cNvPicPr>
          <p:nvPr/>
        </p:nvPicPr>
        <p:blipFill>
          <a:blip r:embed="rId3">
            <a:clrChange>
              <a:clrFrom>
                <a:srgbClr val="FFFFFF"/>
              </a:clrFrom>
              <a:clrTo>
                <a:srgbClr val="FFFFFF">
                  <a:alpha val="0"/>
                </a:srgbClr>
              </a:clrTo>
            </a:clrChange>
          </a:blip>
          <a:stretch>
            <a:fillRect/>
          </a:stretch>
        </p:blipFill>
        <p:spPr>
          <a:xfrm rot="20266117">
            <a:off x="9537275" y="2875483"/>
            <a:ext cx="2750877" cy="1394026"/>
          </a:xfrm>
          <a:prstGeom prst="rect">
            <a:avLst/>
          </a:prstGeom>
        </p:spPr>
      </p:pic>
    </p:spTree>
    <p:extLst>
      <p:ext uri="{BB962C8B-B14F-4D97-AF65-F5344CB8AC3E}">
        <p14:creationId xmlns:p14="http://schemas.microsoft.com/office/powerpoint/2010/main" val="267199040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a:p>
        </p:txBody>
      </p:sp>
      <p:sp>
        <p:nvSpPr>
          <p:cNvPr id="3" name="Marcador de contenido 2"/>
          <p:cNvSpPr>
            <a:spLocks noGrp="1"/>
          </p:cNvSpPr>
          <p:nvPr>
            <p:ph idx="1"/>
          </p:nvPr>
        </p:nvSpPr>
        <p:spPr>
          <a:xfrm>
            <a:off x="797188" y="953520"/>
            <a:ext cx="9793475" cy="5036362"/>
          </a:xfrm>
        </p:spPr>
        <p:txBody>
          <a:bodyPr/>
          <a:lstStyle/>
          <a:p>
            <a:pPr marL="457200" indent="-457200">
              <a:buFont typeface="Arial" panose="020B0604020202020204" pitchFamily="34" charset="0"/>
              <a:buChar char="•"/>
            </a:pPr>
            <a:r>
              <a:rPr lang="es-CO" sz="3200" b="1" dirty="0">
                <a:ln w="6600">
                  <a:solidFill>
                    <a:schemeClr val="accent2"/>
                  </a:solidFill>
                  <a:prstDash val="solid"/>
                </a:ln>
                <a:solidFill>
                  <a:srgbClr val="FFFFFF"/>
                </a:solidFill>
                <a:effectLst>
                  <a:outerShdw dist="38100" dir="2700000" algn="tl" rotWithShape="0">
                    <a:schemeClr val="accent2"/>
                  </a:outerShdw>
                </a:effectLst>
              </a:rPr>
              <a:t>ECM-VHH8/con o sin </a:t>
            </a:r>
            <a:r>
              <a:rPr lang="es-CO" sz="3200" b="1" dirty="0" err="1">
                <a:ln w="6600">
                  <a:solidFill>
                    <a:schemeClr val="accent2"/>
                  </a:solidFill>
                  <a:prstDash val="solid"/>
                </a:ln>
                <a:solidFill>
                  <a:srgbClr val="FFFFFF"/>
                </a:solidFill>
                <a:effectLst>
                  <a:outerShdw dist="38100" dir="2700000" algn="tl" rotWithShape="0">
                    <a:schemeClr val="accent2"/>
                  </a:outerShdw>
                </a:effectLst>
              </a:rPr>
              <a:t>coinfección</a:t>
            </a:r>
            <a:r>
              <a:rPr lang="es-CO" sz="3200" b="1" dirty="0">
                <a:ln w="6600">
                  <a:solidFill>
                    <a:schemeClr val="accent2"/>
                  </a:solidFill>
                  <a:prstDash val="solid"/>
                </a:ln>
                <a:solidFill>
                  <a:srgbClr val="FFFFFF"/>
                </a:solidFill>
                <a:effectLst>
                  <a:outerShdw dist="38100" dir="2700000" algn="tl" rotWithShape="0">
                    <a:schemeClr val="accent2"/>
                  </a:outerShdw>
                </a:effectLst>
              </a:rPr>
              <a:t> de VIH </a:t>
            </a:r>
            <a:endParaRPr lang="es-CO" sz="3200" b="1" dirty="0" smtClean="0">
              <a:ln w="6600">
                <a:solidFill>
                  <a:schemeClr val="accent2"/>
                </a:solidFill>
                <a:prstDash val="solid"/>
              </a:ln>
              <a:solidFill>
                <a:srgbClr val="FFFFFF"/>
              </a:solidFill>
              <a:effectLst>
                <a:outerShdw dist="38100" dir="2700000" algn="tl" rotWithShape="0">
                  <a:schemeClr val="accent2"/>
                </a:outerShdw>
              </a:effectLst>
            </a:endParaRPr>
          </a:p>
          <a:p>
            <a:pPr algn="just"/>
            <a:endParaRPr lang="es-CO" sz="3200" b="1" dirty="0">
              <a:ln w="6600">
                <a:solidFill>
                  <a:schemeClr val="accent2"/>
                </a:solidFill>
                <a:prstDash val="solid"/>
              </a:ln>
              <a:solidFill>
                <a:srgbClr val="FFFFFF"/>
              </a:solidFill>
              <a:effectLst>
                <a:outerShdw dist="38100" dir="2700000" algn="tl" rotWithShape="0">
                  <a:schemeClr val="accent2"/>
                </a:outerShdw>
              </a:effectLst>
            </a:endParaRPr>
          </a:p>
          <a:p>
            <a:r>
              <a:rPr lang="es-CO" sz="2400" b="1" dirty="0" smtClean="0"/>
              <a:t>Antivirales</a:t>
            </a:r>
            <a:r>
              <a:rPr lang="es-CO" sz="2400" dirty="0"/>
              <a:t/>
            </a:r>
            <a:br>
              <a:rPr lang="es-CO" sz="2400" dirty="0"/>
            </a:br>
            <a:r>
              <a:rPr lang="es-CO" sz="2400" dirty="0"/>
              <a:t>Las manifestaciones clínicas de la ECM se correlacionan con la carga viral del VHH8 en suero, lo que indica </a:t>
            </a:r>
            <a:r>
              <a:rPr lang="es-CO" sz="2400" dirty="0" smtClean="0"/>
              <a:t>que pueden </a:t>
            </a:r>
            <a:r>
              <a:rPr lang="es-CO" sz="2400" dirty="0"/>
              <a:t>estar directamente relacionadas con la replicación del virus</a:t>
            </a:r>
            <a:r>
              <a:rPr lang="es-CO" sz="2400" dirty="0" smtClean="0"/>
              <a:t>.</a:t>
            </a:r>
          </a:p>
          <a:p>
            <a:endParaRPr lang="es-CO" sz="2400" dirty="0" smtClean="0"/>
          </a:p>
          <a:p>
            <a:pPr algn="just"/>
            <a:r>
              <a:rPr lang="es-CO" sz="2400" dirty="0"/>
              <a:t>En un estudio piloto, 14 pacientes con </a:t>
            </a:r>
            <a:r>
              <a:rPr lang="es-CO" sz="2400" dirty="0" smtClean="0"/>
              <a:t>ECM-VHH8</a:t>
            </a:r>
            <a:r>
              <a:rPr lang="es-CO" sz="2400" dirty="0"/>
              <a:t>+/VIH+ fueron tratados con </a:t>
            </a:r>
            <a:r>
              <a:rPr lang="es-CO" sz="2400" b="1" dirty="0" err="1"/>
              <a:t>zidovudina</a:t>
            </a:r>
            <a:r>
              <a:rPr lang="es-CO" sz="2400" dirty="0"/>
              <a:t> a dosis altas (600 mg vía oral cada 6 h) y </a:t>
            </a:r>
            <a:r>
              <a:rPr lang="es-CO" sz="2400" b="1" dirty="0" err="1"/>
              <a:t>valganciclovir</a:t>
            </a:r>
            <a:r>
              <a:rPr lang="es-CO" sz="2400" dirty="0"/>
              <a:t> (900 mg vía oral cada 12 h). Tras una mediana de seguimiento de 43 meses, la supervivencia global a los 12 meses fue del 86%.</a:t>
            </a:r>
            <a:r>
              <a:rPr lang="es-CO" sz="2400" dirty="0" smtClean="0"/>
              <a:t> </a:t>
            </a:r>
            <a:endParaRPr lang="es-CO" sz="2400" b="1" dirty="0">
              <a:ln w="6600">
                <a:solidFill>
                  <a:schemeClr val="accent2"/>
                </a:solidFill>
                <a:prstDash val="solid"/>
              </a:ln>
              <a:solidFill>
                <a:srgbClr val="FFFFFF"/>
              </a:solidFill>
              <a:effectLst>
                <a:outerShdw dist="38100" dir="2700000" algn="tl" rotWithShape="0">
                  <a:schemeClr val="accent2"/>
                </a:outerShdw>
              </a:effectLst>
            </a:endParaRPr>
          </a:p>
        </p:txBody>
      </p:sp>
      <p:pic>
        <p:nvPicPr>
          <p:cNvPr id="4" name="Imagen 3"/>
          <p:cNvPicPr>
            <a:picLocks noChangeAspect="1"/>
          </p:cNvPicPr>
          <p:nvPr/>
        </p:nvPicPr>
        <p:blipFill>
          <a:blip r:embed="rId2"/>
          <a:stretch>
            <a:fillRect/>
          </a:stretch>
        </p:blipFill>
        <p:spPr>
          <a:xfrm>
            <a:off x="7174031" y="5054321"/>
            <a:ext cx="1847139" cy="1230116"/>
          </a:xfrm>
          <a:prstGeom prst="rect">
            <a:avLst/>
          </a:prstGeom>
          <a:ln>
            <a:noFill/>
          </a:ln>
          <a:effectLst>
            <a:outerShdw blurRad="292100" dist="139700" dir="2700000" algn="tl" rotWithShape="0">
              <a:srgbClr val="333333">
                <a:alpha val="65000"/>
              </a:srgbClr>
            </a:outerShdw>
          </a:effectLst>
        </p:spPr>
      </p:pic>
      <p:pic>
        <p:nvPicPr>
          <p:cNvPr id="5" name="Imagen 4"/>
          <p:cNvPicPr>
            <a:picLocks noChangeAspect="1"/>
          </p:cNvPicPr>
          <p:nvPr/>
        </p:nvPicPr>
        <p:blipFill>
          <a:blip r:embed="rId3">
            <a:clrChange>
              <a:clrFrom>
                <a:srgbClr val="FFFFFF"/>
              </a:clrFrom>
              <a:clrTo>
                <a:srgbClr val="FFFFFF">
                  <a:alpha val="0"/>
                </a:srgbClr>
              </a:clrTo>
            </a:clrChange>
          </a:blip>
          <a:stretch>
            <a:fillRect/>
          </a:stretch>
        </p:blipFill>
        <p:spPr>
          <a:xfrm>
            <a:off x="0" y="368490"/>
            <a:ext cx="2138504" cy="1748639"/>
          </a:xfrm>
          <a:prstGeom prst="rect">
            <a:avLst/>
          </a:prstGeom>
        </p:spPr>
      </p:pic>
    </p:spTree>
    <p:extLst>
      <p:ext uri="{BB962C8B-B14F-4D97-AF65-F5344CB8AC3E}">
        <p14:creationId xmlns:p14="http://schemas.microsoft.com/office/powerpoint/2010/main" val="406165709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a:p>
        </p:txBody>
      </p:sp>
      <p:pic>
        <p:nvPicPr>
          <p:cNvPr id="4" name="Marcador de contenido 3"/>
          <p:cNvPicPr>
            <a:picLocks noGrp="1" noChangeAspect="1"/>
          </p:cNvPicPr>
          <p:nvPr>
            <p:ph idx="1"/>
          </p:nvPr>
        </p:nvPicPr>
        <p:blipFill rotWithShape="1">
          <a:blip r:embed="rId2"/>
          <a:srcRect l="16832" t="13385" r="10484" b="14250"/>
          <a:stretch/>
        </p:blipFill>
        <p:spPr>
          <a:xfrm>
            <a:off x="1078173" y="655179"/>
            <a:ext cx="9403308" cy="5263488"/>
          </a:xfrm>
          <a:prstGeom prst="rect">
            <a:avLst/>
          </a:prstGeom>
        </p:spPr>
      </p:pic>
      <p:sp>
        <p:nvSpPr>
          <p:cNvPr id="5" name="CuadroTexto 4"/>
          <p:cNvSpPr txBox="1"/>
          <p:nvPr/>
        </p:nvSpPr>
        <p:spPr>
          <a:xfrm>
            <a:off x="1105469" y="6032310"/>
            <a:ext cx="9212238" cy="338554"/>
          </a:xfrm>
          <a:prstGeom prst="rect">
            <a:avLst/>
          </a:prstGeom>
          <a:noFill/>
        </p:spPr>
        <p:txBody>
          <a:bodyPr wrap="square" rtlCol="0">
            <a:spAutoFit/>
          </a:bodyPr>
          <a:lstStyle/>
          <a:p>
            <a:pPr lvl="0"/>
            <a:r>
              <a:rPr lang="es-CO" sz="1600" dirty="0" smtClean="0"/>
              <a:t>Tomada de: </a:t>
            </a:r>
            <a:r>
              <a:rPr lang="es-CO" sz="1600" u="sng" dirty="0">
                <a:hlinkClick r:id="rId3"/>
              </a:rPr>
              <a:t>https://scihub.tw/https://doi.org/10.1016/j.rce.2015.11.008</a:t>
            </a:r>
            <a:endParaRPr lang="es-CO" sz="1600" u="sng" dirty="0"/>
          </a:p>
        </p:txBody>
      </p:sp>
    </p:spTree>
    <p:extLst>
      <p:ext uri="{BB962C8B-B14F-4D97-AF65-F5344CB8AC3E}">
        <p14:creationId xmlns:p14="http://schemas.microsoft.com/office/powerpoint/2010/main" val="406191599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O" dirty="0" smtClean="0"/>
              <a:t>Otros: </a:t>
            </a:r>
            <a:endParaRPr lang="es-CO" dirty="0"/>
          </a:p>
        </p:txBody>
      </p:sp>
      <p:sp>
        <p:nvSpPr>
          <p:cNvPr id="3" name="Marcador de contenido 2"/>
          <p:cNvSpPr>
            <a:spLocks noGrp="1"/>
          </p:cNvSpPr>
          <p:nvPr>
            <p:ph idx="1"/>
          </p:nvPr>
        </p:nvSpPr>
        <p:spPr>
          <a:xfrm>
            <a:off x="205812" y="652308"/>
            <a:ext cx="10515600" cy="1258379"/>
          </a:xfrm>
        </p:spPr>
        <p:txBody>
          <a:bodyPr/>
          <a:lstStyle/>
          <a:p>
            <a:pPr algn="just"/>
            <a:r>
              <a:rPr lang="es-CO" sz="2400" dirty="0" smtClean="0"/>
              <a:t>En </a:t>
            </a:r>
            <a:r>
              <a:rPr lang="es-CO" sz="2400" dirty="0"/>
              <a:t>casos refractarios a </a:t>
            </a:r>
            <a:r>
              <a:rPr lang="es-CO" sz="2400" dirty="0" err="1"/>
              <a:t>rituximab</a:t>
            </a:r>
            <a:r>
              <a:rPr lang="es-CO" sz="2400" dirty="0"/>
              <a:t> y varios esquemas de quimioterapia, </a:t>
            </a:r>
            <a:r>
              <a:rPr lang="es-CO" sz="2400" b="1" dirty="0" err="1"/>
              <a:t>anakinra</a:t>
            </a:r>
            <a:r>
              <a:rPr lang="es-CO" sz="2400" dirty="0"/>
              <a:t> se ha propuesto como un posible esquema terapéutico de rescate. </a:t>
            </a:r>
            <a:endParaRPr lang="es-CO" sz="2400" dirty="0" smtClean="0"/>
          </a:p>
          <a:p>
            <a:pPr algn="just"/>
            <a:r>
              <a:rPr lang="es-CO" sz="2400" b="1" dirty="0" err="1" smtClean="0"/>
              <a:t>Bortezomib</a:t>
            </a:r>
            <a:r>
              <a:rPr lang="es-CO" sz="2400" dirty="0" smtClean="0"/>
              <a:t> </a:t>
            </a:r>
            <a:r>
              <a:rPr lang="es-CO" sz="2400" dirty="0"/>
              <a:t>inhibe la secreción de IL-6 y disminuye tanto sus niveles plasmáticos como los de </a:t>
            </a:r>
            <a:r>
              <a:rPr lang="es-CO" sz="2400" dirty="0" smtClean="0"/>
              <a:t>PCR.</a:t>
            </a:r>
          </a:p>
        </p:txBody>
      </p:sp>
      <p:sp>
        <p:nvSpPr>
          <p:cNvPr id="4" name="Cinta hacia abajo 3"/>
          <p:cNvSpPr/>
          <p:nvPr/>
        </p:nvSpPr>
        <p:spPr>
          <a:xfrm>
            <a:off x="2279177" y="2579427"/>
            <a:ext cx="7397086" cy="953842"/>
          </a:xfrm>
          <a:prstGeom prst="ribbon">
            <a:avLst/>
          </a:prstGeom>
        </p:spPr>
        <p:style>
          <a:lnRef idx="1">
            <a:schemeClr val="dk1"/>
          </a:lnRef>
          <a:fillRef idx="2">
            <a:schemeClr val="dk1"/>
          </a:fillRef>
          <a:effectRef idx="1">
            <a:schemeClr val="dk1"/>
          </a:effectRef>
          <a:fontRef idx="minor">
            <a:schemeClr val="dk1"/>
          </a:fontRef>
        </p:style>
        <p:txBody>
          <a:bodyPr rtlCol="0" anchor="ctr"/>
          <a:lstStyle/>
          <a:p>
            <a:pPr algn="ctr"/>
            <a:r>
              <a:rPr lang="es-CO" sz="2800" dirty="0" smtClean="0">
                <a:ln w="0"/>
                <a:solidFill>
                  <a:schemeClr val="tx1"/>
                </a:solidFill>
                <a:effectLst>
                  <a:outerShdw blurRad="38100" dist="19050" dir="2700000" algn="tl" rotWithShape="0">
                    <a:schemeClr val="dk1">
                      <a:alpha val="40000"/>
                    </a:schemeClr>
                  </a:outerShdw>
                </a:effectLst>
              </a:rPr>
              <a:t>PRONÓSTICO</a:t>
            </a:r>
            <a:r>
              <a:rPr lang="es-CO" dirty="0" smtClean="0"/>
              <a:t> </a:t>
            </a:r>
            <a:endParaRPr lang="es-CO" dirty="0"/>
          </a:p>
        </p:txBody>
      </p:sp>
      <p:sp>
        <p:nvSpPr>
          <p:cNvPr id="5" name="CuadroTexto 4"/>
          <p:cNvSpPr txBox="1"/>
          <p:nvPr/>
        </p:nvSpPr>
        <p:spPr>
          <a:xfrm>
            <a:off x="1610436" y="3821374"/>
            <a:ext cx="8734567" cy="2031325"/>
          </a:xfrm>
          <a:prstGeom prst="rect">
            <a:avLst/>
          </a:prstGeom>
          <a:noFill/>
          <a:ln w="38100">
            <a:solidFill>
              <a:schemeClr val="tx1"/>
            </a:solidFill>
            <a:prstDash val="sysDot"/>
          </a:ln>
        </p:spPr>
        <p:txBody>
          <a:bodyPr wrap="square" rtlCol="0">
            <a:spAutoFit/>
          </a:bodyPr>
          <a:lstStyle/>
          <a:p>
            <a:r>
              <a:rPr lang="es-CO" dirty="0" smtClean="0"/>
              <a:t>El   </a:t>
            </a:r>
            <a:r>
              <a:rPr lang="es-CO" dirty="0"/>
              <a:t>pronóstico   de   la   ECU   después   del tratamiento   quirúrgico   es  excelente,   los diferentes  grupos  de  investigación  reportan curación  en  más  del  95%  de  los  casos  y solo   casos   excepcionalmente   bajos   de recidivas</a:t>
            </a:r>
            <a:r>
              <a:rPr lang="es-CO" dirty="0" smtClean="0"/>
              <a:t>.</a:t>
            </a:r>
          </a:p>
          <a:p>
            <a:endParaRPr lang="es-CO" dirty="0" smtClean="0"/>
          </a:p>
          <a:p>
            <a:r>
              <a:rPr lang="es-CO" dirty="0"/>
              <a:t>Comparativamente  con  la  </a:t>
            </a:r>
            <a:r>
              <a:rPr lang="es-CO" dirty="0" smtClean="0"/>
              <a:t>(ECM) </a:t>
            </a:r>
            <a:r>
              <a:rPr lang="es-CO" dirty="0" err="1" smtClean="0"/>
              <a:t>Multicéntrica</a:t>
            </a:r>
            <a:r>
              <a:rPr lang="es-CO" dirty="0" smtClean="0"/>
              <a:t>,  </a:t>
            </a:r>
            <a:r>
              <a:rPr lang="es-CO" dirty="0"/>
              <a:t>la  </a:t>
            </a:r>
            <a:r>
              <a:rPr lang="es-CO" dirty="0" smtClean="0"/>
              <a:t>(ECU) </a:t>
            </a:r>
            <a:r>
              <a:rPr lang="es-CO" dirty="0" err="1" smtClean="0"/>
              <a:t>Unicétrica</a:t>
            </a:r>
            <a:r>
              <a:rPr lang="es-CO" dirty="0" smtClean="0"/>
              <a:t> </a:t>
            </a:r>
            <a:r>
              <a:rPr lang="es-CO" dirty="0"/>
              <a:t>tiene  mejor  pronóstico  tanto  en  la  curación como en la sobrevida a largo plazo.</a:t>
            </a:r>
            <a:br>
              <a:rPr lang="es-CO" dirty="0"/>
            </a:br>
            <a:endParaRPr lang="es-CO" dirty="0"/>
          </a:p>
        </p:txBody>
      </p:sp>
    </p:spTree>
    <p:extLst>
      <p:ext uri="{BB962C8B-B14F-4D97-AF65-F5344CB8AC3E}">
        <p14:creationId xmlns:p14="http://schemas.microsoft.com/office/powerpoint/2010/main" val="368420135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O" dirty="0" smtClean="0"/>
              <a:t>BIBLIOGRAFÍA </a:t>
            </a:r>
            <a:endParaRPr lang="es-CO" dirty="0"/>
          </a:p>
        </p:txBody>
      </p:sp>
      <p:sp>
        <p:nvSpPr>
          <p:cNvPr id="3" name="Marcador de contenido 2"/>
          <p:cNvSpPr>
            <a:spLocks noGrp="1"/>
          </p:cNvSpPr>
          <p:nvPr>
            <p:ph idx="1"/>
          </p:nvPr>
        </p:nvSpPr>
        <p:spPr>
          <a:xfrm>
            <a:off x="205811" y="764275"/>
            <a:ext cx="11544911" cy="5576704"/>
          </a:xfrm>
        </p:spPr>
        <p:txBody>
          <a:bodyPr/>
          <a:lstStyle/>
          <a:p>
            <a:pPr lvl="0"/>
            <a:r>
              <a:rPr lang="es-CO" sz="1600" dirty="0"/>
              <a:t>González García, A., Moreno Cobo, M. Á., &amp; </a:t>
            </a:r>
            <a:r>
              <a:rPr lang="es-CO" sz="1600" dirty="0" err="1"/>
              <a:t>Patier</a:t>
            </a:r>
            <a:r>
              <a:rPr lang="es-CO" sz="1600" dirty="0"/>
              <a:t> de la Peña, J. L. </a:t>
            </a:r>
            <a:r>
              <a:rPr lang="es-CO" sz="1600" i="1" dirty="0"/>
              <a:t>Diagnóstico y tratamiento actual de la enfermedad de </a:t>
            </a:r>
            <a:r>
              <a:rPr lang="es-CO" sz="1600" i="1" dirty="0" err="1"/>
              <a:t>Castleman</a:t>
            </a:r>
            <a:r>
              <a:rPr lang="es-CO" sz="1600" i="1" dirty="0"/>
              <a:t>. </a:t>
            </a:r>
            <a:r>
              <a:rPr lang="es-CO" sz="1600" dirty="0"/>
              <a:t>Revista. 2016. (citado el 3 de agosto del 2020). Disponible en: </a:t>
            </a:r>
            <a:r>
              <a:rPr lang="es-CO" sz="1600" u="sng" dirty="0">
                <a:hlinkClick r:id="rId2"/>
              </a:rPr>
              <a:t>https://scihub.tw/https://</a:t>
            </a:r>
            <a:r>
              <a:rPr lang="es-CO" sz="1600" u="sng" dirty="0" smtClean="0">
                <a:hlinkClick r:id="rId2"/>
              </a:rPr>
              <a:t>doi.org/10.1016/j.rce.2015.11.008</a:t>
            </a:r>
            <a:endParaRPr lang="es-CO" sz="1600" u="sng" dirty="0" smtClean="0"/>
          </a:p>
          <a:p>
            <a:pPr lvl="0"/>
            <a:endParaRPr lang="es-CO" sz="1600" dirty="0"/>
          </a:p>
          <a:p>
            <a:r>
              <a:rPr lang="es-CO" sz="1600" dirty="0" smtClean="0"/>
              <a:t>Vílchez </a:t>
            </a:r>
            <a:r>
              <a:rPr lang="es-CO" sz="1600" dirty="0"/>
              <a:t>León M., Cortés Mejía M., Espinoza </a:t>
            </a:r>
            <a:r>
              <a:rPr lang="es-CO" sz="1600" dirty="0" err="1"/>
              <a:t>Artavia</a:t>
            </a:r>
            <a:r>
              <a:rPr lang="es-CO" sz="1600" dirty="0"/>
              <a:t> A. </a:t>
            </a:r>
            <a:r>
              <a:rPr lang="es-CO" sz="1600" i="1" dirty="0"/>
              <a:t>Enfermedad de </a:t>
            </a:r>
            <a:r>
              <a:rPr lang="es-CO" sz="1600" i="1" dirty="0" err="1"/>
              <a:t>Castleman</a:t>
            </a:r>
            <a:r>
              <a:rPr lang="es-CO" sz="1600" i="1" dirty="0"/>
              <a:t> </a:t>
            </a:r>
            <a:r>
              <a:rPr lang="es-CO" sz="1600" i="1" dirty="0" err="1"/>
              <a:t>Unicéntrica</a:t>
            </a:r>
            <a:r>
              <a:rPr lang="es-CO" sz="1600" i="1" dirty="0"/>
              <a:t>: revisión breve de una enfermedad poco conocida. </a:t>
            </a:r>
            <a:r>
              <a:rPr lang="es-CO" sz="1600" dirty="0"/>
              <a:t>2019. (Citado el 4 de agosto del 2020). Disponible </a:t>
            </a:r>
            <a:r>
              <a:rPr lang="es-CO" sz="1600" dirty="0" smtClean="0"/>
              <a:t>en: </a:t>
            </a:r>
            <a:r>
              <a:rPr lang="es-CO" sz="1600" u="sng" dirty="0" smtClean="0">
                <a:hlinkClick r:id="rId3"/>
              </a:rPr>
              <a:t>https</a:t>
            </a:r>
            <a:r>
              <a:rPr lang="es-CO" sz="1600" u="sng" dirty="0">
                <a:hlinkClick r:id="rId3"/>
              </a:rPr>
              <a:t>://</a:t>
            </a:r>
            <a:r>
              <a:rPr lang="es-CO" sz="1600" u="sng" dirty="0" smtClean="0">
                <a:hlinkClick r:id="rId3"/>
              </a:rPr>
              <a:t>revistamedicasinergia.com/index.php/rms/article/view/197/492</a:t>
            </a:r>
            <a:endParaRPr lang="es-CO" sz="1600" u="sng" dirty="0" smtClean="0"/>
          </a:p>
          <a:p>
            <a:pPr lvl="0"/>
            <a:endParaRPr lang="es-CO" sz="1600" u="sng" dirty="0"/>
          </a:p>
          <a:p>
            <a:pPr lvl="0"/>
            <a:r>
              <a:rPr lang="en-US" sz="1600" dirty="0" smtClean="0"/>
              <a:t>Wong   </a:t>
            </a:r>
            <a:r>
              <a:rPr lang="en-US" sz="1600" dirty="0"/>
              <a:t>R.   </a:t>
            </a:r>
            <a:r>
              <a:rPr lang="en-US" sz="1600" dirty="0" err="1"/>
              <a:t>Unicentric</a:t>
            </a:r>
            <a:r>
              <a:rPr lang="en-US" sz="1600" dirty="0"/>
              <a:t>   </a:t>
            </a:r>
            <a:r>
              <a:rPr lang="en-US" sz="1600" dirty="0" err="1"/>
              <a:t>Castleman</a:t>
            </a:r>
            <a:r>
              <a:rPr lang="en-US" sz="1600" dirty="0"/>
              <a:t>   Disease.   </a:t>
            </a:r>
            <a:r>
              <a:rPr lang="en-US" sz="1600" dirty="0" err="1"/>
              <a:t>Hematol</a:t>
            </a:r>
            <a:r>
              <a:rPr lang="en-US" sz="1600" dirty="0"/>
              <a:t>   </a:t>
            </a:r>
            <a:r>
              <a:rPr lang="en-US" sz="1600" dirty="0" err="1"/>
              <a:t>Oncol</a:t>
            </a:r>
            <a:r>
              <a:rPr lang="en-US" sz="1600" dirty="0"/>
              <a:t>   </a:t>
            </a:r>
            <a:r>
              <a:rPr lang="en-US" sz="1600" dirty="0" err="1"/>
              <a:t>Clin</a:t>
            </a:r>
            <a:r>
              <a:rPr lang="en-US" sz="1600" dirty="0"/>
              <a:t>   N   Am.   2018   Feb;   32(1):   65–73. </a:t>
            </a:r>
            <a:r>
              <a:rPr lang="en-US" sz="1600" u="sng" dirty="0">
                <a:hlinkClick r:id="rId4"/>
              </a:rPr>
              <a:t>https://doi.org/10.1016/j.hoc.2017.09.0064</a:t>
            </a:r>
            <a:r>
              <a:rPr lang="en-US" sz="1600" dirty="0"/>
              <a:t> </a:t>
            </a:r>
            <a:endParaRPr lang="en-US" sz="1600" dirty="0" smtClean="0"/>
          </a:p>
          <a:p>
            <a:pPr lvl="0"/>
            <a:endParaRPr lang="es-CO" sz="1600" dirty="0"/>
          </a:p>
          <a:p>
            <a:pPr lvl="0"/>
            <a:r>
              <a:rPr lang="en-US" sz="1600" dirty="0" smtClean="0"/>
              <a:t>Zhang </a:t>
            </a:r>
            <a:r>
              <a:rPr lang="en-US" sz="1600" dirty="0"/>
              <a:t>X, Rao H, </a:t>
            </a:r>
            <a:r>
              <a:rPr lang="en-US" sz="1600" dirty="0" err="1"/>
              <a:t>Xu</a:t>
            </a:r>
            <a:r>
              <a:rPr lang="en-US" sz="1600" dirty="0"/>
              <a:t> X, </a:t>
            </a:r>
            <a:r>
              <a:rPr lang="en-US" sz="1600" dirty="0" err="1"/>
              <a:t>Zhihua</a:t>
            </a:r>
            <a:r>
              <a:rPr lang="en-US" sz="1600" dirty="0"/>
              <a:t> L, Bing L, Wu H, Li M, Tong X, Li J, </a:t>
            </a:r>
            <a:r>
              <a:rPr lang="en-US" sz="1600" dirty="0" err="1"/>
              <a:t>Cai</a:t>
            </a:r>
            <a:r>
              <a:rPr lang="en-US" sz="1600" dirty="0"/>
              <a:t> Q. Clinical characteristics and outcomes  of  </a:t>
            </a:r>
            <a:r>
              <a:rPr lang="en-US" sz="1600" dirty="0" err="1"/>
              <a:t>Castleman</a:t>
            </a:r>
            <a:r>
              <a:rPr lang="en-US" sz="1600" dirty="0"/>
              <a:t>  disease:  A  </a:t>
            </a:r>
            <a:r>
              <a:rPr lang="en-US" sz="1600" dirty="0" smtClean="0"/>
              <a:t>multicenter</a:t>
            </a:r>
            <a:r>
              <a:rPr lang="en-US" sz="1600" dirty="0"/>
              <a:t> study  of  185  Chinese  patients.  Cancer  Sci.  2017; 109(1): 199-206. </a:t>
            </a:r>
            <a:r>
              <a:rPr lang="en-US" sz="1600" u="sng" dirty="0">
                <a:hlinkClick r:id="rId5"/>
              </a:rPr>
              <a:t>https://doi.org/10.1111/cas.134399</a:t>
            </a:r>
            <a:r>
              <a:rPr lang="en-US" sz="1600" dirty="0"/>
              <a:t>.</a:t>
            </a:r>
            <a:endParaRPr lang="es-CO" sz="1600" dirty="0"/>
          </a:p>
          <a:p>
            <a:r>
              <a:rPr lang="en-US" sz="1600" dirty="0"/>
              <a:t> </a:t>
            </a:r>
            <a:endParaRPr lang="es-CO" sz="1600" dirty="0"/>
          </a:p>
          <a:p>
            <a:r>
              <a:rPr lang="en-US" sz="1600" dirty="0"/>
              <a:t>Simpson  D.  Epidemiology  of  </a:t>
            </a:r>
            <a:r>
              <a:rPr lang="en-US" sz="1600" dirty="0" err="1"/>
              <a:t>Castleman</a:t>
            </a:r>
            <a:r>
              <a:rPr lang="en-US" sz="1600" dirty="0"/>
              <a:t>  Disease.  </a:t>
            </a:r>
            <a:r>
              <a:rPr lang="en-US" sz="1600" dirty="0" err="1"/>
              <a:t>Hematol</a:t>
            </a:r>
            <a:r>
              <a:rPr lang="en-US" sz="1600" dirty="0"/>
              <a:t>  </a:t>
            </a:r>
            <a:r>
              <a:rPr lang="en-US" sz="1600" dirty="0" err="1"/>
              <a:t>Oncol</a:t>
            </a:r>
            <a:r>
              <a:rPr lang="en-US" sz="1600" dirty="0"/>
              <a:t>  </a:t>
            </a:r>
            <a:r>
              <a:rPr lang="en-US" sz="1600" dirty="0" err="1"/>
              <a:t>Clin</a:t>
            </a:r>
            <a:r>
              <a:rPr lang="en-US" sz="1600" dirty="0"/>
              <a:t>  N  Am.  </a:t>
            </a:r>
            <a:r>
              <a:rPr lang="es-CO" sz="1600" dirty="0"/>
              <a:t>2018;  32  (1):  1–10. https://doi.org/10.1016/j.hoc.2017.09. Disponible en: </a:t>
            </a:r>
            <a:r>
              <a:rPr lang="es-CO" sz="1600" u="sng" dirty="0">
                <a:hlinkClick r:id="rId6"/>
              </a:rPr>
              <a:t>http://</a:t>
            </a:r>
            <a:r>
              <a:rPr lang="es-CO" sz="1600" u="sng" dirty="0" smtClean="0">
                <a:hlinkClick r:id="rId6"/>
              </a:rPr>
              <a:t>www.scielo.sa.cr/scielo.php?script=sci_arttext&amp;pid=S0001-6002200500030000711</a:t>
            </a:r>
            <a:endParaRPr lang="es-CO" sz="1600" u="sng" dirty="0" smtClean="0"/>
          </a:p>
          <a:p>
            <a:r>
              <a:rPr lang="es-CO" sz="1600" i="1" dirty="0" err="1" smtClean="0">
                <a:solidFill>
                  <a:srgbClr val="000000"/>
                </a:solidFill>
                <a:latin typeface="Arial" panose="020B0604020202020204" pitchFamily="34" charset="0"/>
                <a:ea typeface="Calibri" panose="020F0502020204030204" pitchFamily="34" charset="0"/>
              </a:rPr>
              <a:t>Wu</a:t>
            </a:r>
            <a:r>
              <a:rPr lang="es-CO" sz="1600" i="1" dirty="0">
                <a:solidFill>
                  <a:srgbClr val="000000"/>
                </a:solidFill>
                <a:latin typeface="Arial" panose="020B0604020202020204" pitchFamily="34" charset="0"/>
                <a:ea typeface="Calibri" panose="020F0502020204030204" pitchFamily="34" charset="0"/>
              </a:rPr>
              <a:t>, D., </a:t>
            </a:r>
            <a:r>
              <a:rPr lang="es-CO" sz="1600" i="1" dirty="0" err="1">
                <a:solidFill>
                  <a:srgbClr val="000000"/>
                </a:solidFill>
                <a:latin typeface="Arial" panose="020B0604020202020204" pitchFamily="34" charset="0"/>
                <a:ea typeface="Calibri" panose="020F0502020204030204" pitchFamily="34" charset="0"/>
              </a:rPr>
              <a:t>Lim</a:t>
            </a:r>
            <a:r>
              <a:rPr lang="es-CO" sz="1600" i="1" dirty="0">
                <a:solidFill>
                  <a:srgbClr val="000000"/>
                </a:solidFill>
                <a:latin typeface="Arial" panose="020B0604020202020204" pitchFamily="34" charset="0"/>
                <a:ea typeface="Calibri" panose="020F0502020204030204" pitchFamily="34" charset="0"/>
              </a:rPr>
              <a:t>, MS y </a:t>
            </a:r>
            <a:r>
              <a:rPr lang="es-CO" sz="1600" i="1" dirty="0" err="1">
                <a:solidFill>
                  <a:srgbClr val="000000"/>
                </a:solidFill>
                <a:latin typeface="Arial" panose="020B0604020202020204" pitchFamily="34" charset="0"/>
                <a:ea typeface="Calibri" panose="020F0502020204030204" pitchFamily="34" charset="0"/>
              </a:rPr>
              <a:t>Jaffe</a:t>
            </a:r>
            <a:r>
              <a:rPr lang="es-CO" sz="1600" i="1" dirty="0">
                <a:solidFill>
                  <a:srgbClr val="000000"/>
                </a:solidFill>
                <a:latin typeface="Arial" panose="020B0604020202020204" pitchFamily="34" charset="0"/>
                <a:ea typeface="Calibri" panose="020F0502020204030204" pitchFamily="34" charset="0"/>
              </a:rPr>
              <a:t>, ES (2018). Patología de la enfermedad de </a:t>
            </a:r>
            <a:r>
              <a:rPr lang="es-CO" sz="1600" i="1" dirty="0" err="1">
                <a:solidFill>
                  <a:srgbClr val="000000"/>
                </a:solidFill>
                <a:latin typeface="Arial" panose="020B0604020202020204" pitchFamily="34" charset="0"/>
                <a:ea typeface="Calibri" panose="020F0502020204030204" pitchFamily="34" charset="0"/>
              </a:rPr>
              <a:t>Castleman</a:t>
            </a:r>
            <a:r>
              <a:rPr lang="es-CO" sz="1600" i="1" dirty="0">
                <a:solidFill>
                  <a:srgbClr val="000000"/>
                </a:solidFill>
                <a:latin typeface="Arial" panose="020B0604020202020204" pitchFamily="34" charset="0"/>
                <a:ea typeface="Calibri" panose="020F0502020204030204" pitchFamily="34" charset="0"/>
              </a:rPr>
              <a:t>. Clínicas de hematología / oncología de América del Norte, 32 (1), 37-52. </a:t>
            </a:r>
            <a:r>
              <a:rPr lang="es-CO" sz="1600" i="1" dirty="0" err="1">
                <a:solidFill>
                  <a:srgbClr val="000000"/>
                </a:solidFill>
                <a:latin typeface="Arial" panose="020B0604020202020204" pitchFamily="34" charset="0"/>
                <a:ea typeface="Calibri" panose="020F0502020204030204" pitchFamily="34" charset="0"/>
              </a:rPr>
              <a:t>doi</a:t>
            </a:r>
            <a:r>
              <a:rPr lang="es-CO" sz="1600" i="1" dirty="0">
                <a:solidFill>
                  <a:srgbClr val="000000"/>
                </a:solidFill>
                <a:latin typeface="Arial" panose="020B0604020202020204" pitchFamily="34" charset="0"/>
                <a:ea typeface="Calibri" panose="020F0502020204030204" pitchFamily="34" charset="0"/>
              </a:rPr>
              <a:t>: 10.1016 / j.hoc.2017.09.004 </a:t>
            </a:r>
            <a:endParaRPr lang="es-CO" sz="1600" dirty="0">
              <a:latin typeface="Arial" panose="020B0604020202020204" pitchFamily="34" charset="0"/>
              <a:ea typeface="Calibri" panose="020F0502020204030204" pitchFamily="34" charset="0"/>
            </a:endParaRPr>
          </a:p>
          <a:p>
            <a:endParaRPr lang="es-CO" sz="1600" dirty="0"/>
          </a:p>
        </p:txBody>
      </p:sp>
    </p:spTree>
    <p:extLst>
      <p:ext uri="{BB962C8B-B14F-4D97-AF65-F5344CB8AC3E}">
        <p14:creationId xmlns:p14="http://schemas.microsoft.com/office/powerpoint/2010/main" val="362843515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464025" y="668740"/>
            <a:ext cx="11094566" cy="5672239"/>
          </a:xfrm>
        </p:spPr>
        <p:txBody>
          <a:bodyPr/>
          <a:lstStyle/>
          <a:p>
            <a:r>
              <a:rPr lang="es-VE" sz="1600" dirty="0" smtClean="0"/>
              <a:t>Vílchez </a:t>
            </a:r>
            <a:r>
              <a:rPr lang="es-VE" sz="1600" dirty="0"/>
              <a:t>León M, Cortés Mejía M, Espinoza </a:t>
            </a:r>
            <a:r>
              <a:rPr lang="es-VE" sz="1600" dirty="0" err="1"/>
              <a:t>Artavia</a:t>
            </a:r>
            <a:r>
              <a:rPr lang="es-VE" sz="1600" dirty="0"/>
              <a:t> A, </a:t>
            </a:r>
            <a:r>
              <a:rPr lang="es-VE" sz="1600" dirty="0" err="1"/>
              <a:t>Webb</a:t>
            </a:r>
            <a:r>
              <a:rPr lang="es-VE" sz="1600" dirty="0"/>
              <a:t> </a:t>
            </a:r>
            <a:r>
              <a:rPr lang="es-VE" sz="1600" dirty="0" err="1"/>
              <a:t>Webb</a:t>
            </a:r>
            <a:r>
              <a:rPr lang="es-VE" sz="1600" dirty="0"/>
              <a:t> K. Enfermedad de </a:t>
            </a:r>
            <a:r>
              <a:rPr lang="es-VE" sz="1600" dirty="0" err="1"/>
              <a:t>castleman</a:t>
            </a:r>
            <a:r>
              <a:rPr lang="es-VE" sz="1600" dirty="0"/>
              <a:t> </a:t>
            </a:r>
            <a:r>
              <a:rPr lang="es-VE" sz="1600" dirty="0" err="1"/>
              <a:t>unicéntrica</a:t>
            </a:r>
            <a:r>
              <a:rPr lang="es-VE" sz="1600" dirty="0"/>
              <a:t>: revisión breve de una enfermedad poco conocida. </a:t>
            </a:r>
            <a:r>
              <a:rPr lang="es-VE" sz="1600" dirty="0" err="1"/>
              <a:t>Rev.méd.sinerg</a:t>
            </a:r>
            <a:r>
              <a:rPr lang="es-VE" sz="1600" dirty="0"/>
              <a:t>. [Internet]. 1 de febrero de 2019 [citado 4 de agosto de 2020];4(2):28 -36. Disponible en: </a:t>
            </a:r>
            <a:r>
              <a:rPr lang="es-VE" sz="1600" dirty="0">
                <a:hlinkClick r:id="rId2"/>
              </a:rPr>
              <a:t>https://</a:t>
            </a:r>
            <a:r>
              <a:rPr lang="es-VE" sz="1600" dirty="0" smtClean="0">
                <a:hlinkClick r:id="rId2"/>
              </a:rPr>
              <a:t>revistamedicasinergia.com/index.php/rms/article/view/197</a:t>
            </a:r>
            <a:endParaRPr lang="es-VE" sz="1600" dirty="0" smtClean="0"/>
          </a:p>
          <a:p>
            <a:endParaRPr lang="es-CO" sz="1600" dirty="0"/>
          </a:p>
          <a:p>
            <a:r>
              <a:rPr lang="es-VE" sz="1600" dirty="0" smtClean="0"/>
              <a:t>Sepúlveda </a:t>
            </a:r>
            <a:r>
              <a:rPr lang="es-VE" sz="1600" dirty="0"/>
              <a:t>Mauricio, Contreras Eduardo, Martínez </a:t>
            </a:r>
            <a:r>
              <a:rPr lang="es-VE" sz="1600" dirty="0" err="1"/>
              <a:t>Nataly</a:t>
            </a:r>
            <a:r>
              <a:rPr lang="es-VE" sz="1600" dirty="0"/>
              <a:t>. Enfermedad de Castleman. Acta </a:t>
            </a:r>
            <a:r>
              <a:rPr lang="es-VE" sz="1600" dirty="0" err="1"/>
              <a:t>Med</a:t>
            </a:r>
            <a:r>
              <a:rPr lang="es-VE" sz="1600" dirty="0"/>
              <a:t> </a:t>
            </a:r>
            <a:r>
              <a:rPr lang="es-VE" sz="1600" dirty="0" err="1"/>
              <a:t>Colomb</a:t>
            </a:r>
            <a:r>
              <a:rPr lang="es-VE" sz="1600" dirty="0"/>
              <a:t>  [Internet]. 2007  </a:t>
            </a:r>
            <a:r>
              <a:rPr lang="es-VE" sz="1600" dirty="0" err="1"/>
              <a:t>Sep</a:t>
            </a:r>
            <a:r>
              <a:rPr lang="es-VE" sz="1600" dirty="0"/>
              <a:t> [cited  2020  </a:t>
            </a:r>
            <a:r>
              <a:rPr lang="es-VE" sz="1600" dirty="0" err="1"/>
              <a:t>Aug</a:t>
            </a:r>
            <a:r>
              <a:rPr lang="es-VE" sz="1600" dirty="0"/>
              <a:t>  04] ;  32( 3 ): 129-131. Available from: </a:t>
            </a:r>
            <a:r>
              <a:rPr lang="es-VE" sz="1600" u="sng" dirty="0">
                <a:hlinkClick r:id="rId3"/>
              </a:rPr>
              <a:t>http://</a:t>
            </a:r>
            <a:r>
              <a:rPr lang="es-VE" sz="1600" u="sng" dirty="0" smtClean="0">
                <a:hlinkClick r:id="rId3"/>
              </a:rPr>
              <a:t>www.scielo.org.co/scielo.php?script=sci_arttext&amp;pid=S0120-24482007000300005&amp;lng=en</a:t>
            </a:r>
            <a:endParaRPr lang="es-VE" sz="1600" u="sng" dirty="0" smtClean="0"/>
          </a:p>
          <a:p>
            <a:endParaRPr lang="es-CO" sz="1600" dirty="0"/>
          </a:p>
          <a:p>
            <a:r>
              <a:rPr lang="es-VE" sz="1600" dirty="0" smtClean="0"/>
              <a:t>Castleman </a:t>
            </a:r>
            <a:r>
              <a:rPr lang="es-VE" sz="1600" dirty="0"/>
              <a:t>B, </a:t>
            </a:r>
            <a:r>
              <a:rPr lang="es-VE" sz="1600" dirty="0" err="1"/>
              <a:t>Towne</a:t>
            </a:r>
            <a:r>
              <a:rPr lang="es-VE" sz="1600" dirty="0"/>
              <a:t> VW. Case records of Massachusetts General Hospital. Case 40011. N </a:t>
            </a:r>
            <a:r>
              <a:rPr lang="es-VE" sz="1600" dirty="0" err="1"/>
              <a:t>Engl</a:t>
            </a:r>
            <a:r>
              <a:rPr lang="es-VE" sz="1600" dirty="0"/>
              <a:t> J </a:t>
            </a:r>
            <a:r>
              <a:rPr lang="es-VE" sz="1600" dirty="0" err="1"/>
              <a:t>Med</a:t>
            </a:r>
            <a:r>
              <a:rPr lang="es-VE" sz="1600" dirty="0"/>
              <a:t> </a:t>
            </a:r>
            <a:r>
              <a:rPr lang="es-VE" sz="1600" dirty="0" smtClean="0"/>
              <a:t>1954;250:26-30</a:t>
            </a:r>
          </a:p>
          <a:p>
            <a:endParaRPr lang="es-CO" sz="1600" dirty="0"/>
          </a:p>
          <a:p>
            <a:r>
              <a:rPr lang="es-VE" sz="1600" dirty="0" smtClean="0"/>
              <a:t>Wong</a:t>
            </a:r>
            <a:r>
              <a:rPr lang="es-VE" sz="1600" dirty="0"/>
              <a:t>, R. S. M. (2018). </a:t>
            </a:r>
            <a:r>
              <a:rPr lang="es-VE" sz="1600" dirty="0" err="1"/>
              <a:t>Unicentric</a:t>
            </a:r>
            <a:r>
              <a:rPr lang="es-VE" sz="1600" dirty="0"/>
              <a:t> Castleman </a:t>
            </a:r>
            <a:r>
              <a:rPr lang="es-VE" sz="1600" dirty="0" err="1"/>
              <a:t>Disease</a:t>
            </a:r>
            <a:r>
              <a:rPr lang="es-VE" sz="1600" dirty="0"/>
              <a:t>. </a:t>
            </a:r>
            <a:r>
              <a:rPr lang="es-VE" sz="1600" dirty="0" err="1"/>
              <a:t>Hematology</a:t>
            </a:r>
            <a:r>
              <a:rPr lang="es-VE" sz="1600" dirty="0"/>
              <a:t>/</a:t>
            </a:r>
            <a:r>
              <a:rPr lang="es-VE" sz="1600" dirty="0" err="1"/>
              <a:t>Oncology</a:t>
            </a:r>
            <a:r>
              <a:rPr lang="es-VE" sz="1600" dirty="0"/>
              <a:t> </a:t>
            </a:r>
            <a:r>
              <a:rPr lang="es-VE" sz="1600" dirty="0" err="1"/>
              <a:t>Clinics</a:t>
            </a:r>
            <a:r>
              <a:rPr lang="es-VE" sz="1600" dirty="0"/>
              <a:t> of North </a:t>
            </a:r>
            <a:r>
              <a:rPr lang="es-VE" sz="1600" dirty="0" err="1"/>
              <a:t>America</a:t>
            </a:r>
            <a:r>
              <a:rPr lang="es-VE" sz="1600" dirty="0"/>
              <a:t>, 32(1), 65–73. doi:10.1016/j.hoc.2017.09.006 </a:t>
            </a:r>
            <a:endParaRPr lang="es-VE" sz="1600" dirty="0" smtClean="0"/>
          </a:p>
          <a:p>
            <a:endParaRPr lang="es-VE" sz="1600" dirty="0"/>
          </a:p>
          <a:p>
            <a:r>
              <a:rPr lang="es-VE" sz="1600" dirty="0" err="1" smtClean="0"/>
              <a:t>Wu</a:t>
            </a:r>
            <a:r>
              <a:rPr lang="es-VE" sz="1600" dirty="0"/>
              <a:t>, D., </a:t>
            </a:r>
            <a:r>
              <a:rPr lang="es-VE" sz="1600" dirty="0" err="1"/>
              <a:t>Lim</a:t>
            </a:r>
            <a:r>
              <a:rPr lang="es-VE" sz="1600" dirty="0"/>
              <a:t>, M. S., &amp; </a:t>
            </a:r>
            <a:r>
              <a:rPr lang="es-VE" sz="1600" dirty="0" err="1"/>
              <a:t>Jaffe</a:t>
            </a:r>
            <a:r>
              <a:rPr lang="es-VE" sz="1600" dirty="0"/>
              <a:t>, E. S. (2018). </a:t>
            </a:r>
            <a:r>
              <a:rPr lang="es-VE" sz="1600" dirty="0" err="1"/>
              <a:t>Pathology</a:t>
            </a:r>
            <a:r>
              <a:rPr lang="es-VE" sz="1600" dirty="0"/>
              <a:t> of </a:t>
            </a:r>
            <a:r>
              <a:rPr lang="es-VE" sz="1600" dirty="0" err="1" smtClean="0"/>
              <a:t>Castleman</a:t>
            </a:r>
            <a:r>
              <a:rPr lang="es-VE" sz="1600" dirty="0" smtClean="0"/>
              <a:t> </a:t>
            </a:r>
            <a:r>
              <a:rPr lang="es-VE" sz="1600" dirty="0" err="1"/>
              <a:t>Disease</a:t>
            </a:r>
            <a:r>
              <a:rPr lang="es-VE" sz="1600" dirty="0"/>
              <a:t>. </a:t>
            </a:r>
            <a:r>
              <a:rPr lang="es-VE" sz="1600" dirty="0" err="1"/>
              <a:t>Hematology</a:t>
            </a:r>
            <a:r>
              <a:rPr lang="es-VE" sz="1600" dirty="0"/>
              <a:t>/</a:t>
            </a:r>
            <a:r>
              <a:rPr lang="es-VE" sz="1600" dirty="0" err="1"/>
              <a:t>Oncology</a:t>
            </a:r>
            <a:r>
              <a:rPr lang="es-VE" sz="1600" dirty="0"/>
              <a:t> </a:t>
            </a:r>
            <a:r>
              <a:rPr lang="es-VE" sz="1600" dirty="0" err="1"/>
              <a:t>Clinics</a:t>
            </a:r>
            <a:r>
              <a:rPr lang="es-VE" sz="1600" dirty="0"/>
              <a:t> of North </a:t>
            </a:r>
            <a:r>
              <a:rPr lang="es-VE" sz="1600" dirty="0" err="1"/>
              <a:t>America</a:t>
            </a:r>
            <a:r>
              <a:rPr lang="es-VE" sz="1600" dirty="0"/>
              <a:t>, 32(1), 37–52. </a:t>
            </a:r>
            <a:r>
              <a:rPr lang="es-VE" sz="1600" dirty="0" smtClean="0"/>
              <a:t>doi:10.1016/j.hoc.2017.09.004</a:t>
            </a:r>
          </a:p>
          <a:p>
            <a:endParaRPr lang="es-CO" sz="1600" dirty="0"/>
          </a:p>
          <a:p>
            <a:r>
              <a:rPr lang="es-VE" sz="1600" dirty="0" smtClean="0"/>
              <a:t>Simpson</a:t>
            </a:r>
            <a:r>
              <a:rPr lang="es-VE" sz="1600" dirty="0"/>
              <a:t>, D. (2018). </a:t>
            </a:r>
            <a:r>
              <a:rPr lang="es-VE" sz="1600" dirty="0" err="1"/>
              <a:t>Epidemiology</a:t>
            </a:r>
            <a:r>
              <a:rPr lang="es-VE" sz="1600" dirty="0"/>
              <a:t> of Castleman </a:t>
            </a:r>
            <a:r>
              <a:rPr lang="es-VE" sz="1600" dirty="0" err="1"/>
              <a:t>Disease</a:t>
            </a:r>
            <a:r>
              <a:rPr lang="es-VE" sz="1600" dirty="0"/>
              <a:t>. </a:t>
            </a:r>
            <a:r>
              <a:rPr lang="es-VE" sz="1600" dirty="0" err="1"/>
              <a:t>Hematology</a:t>
            </a:r>
            <a:r>
              <a:rPr lang="es-VE" sz="1600" dirty="0"/>
              <a:t>/</a:t>
            </a:r>
            <a:r>
              <a:rPr lang="es-VE" sz="1600" dirty="0" err="1"/>
              <a:t>Oncology</a:t>
            </a:r>
            <a:r>
              <a:rPr lang="es-VE" sz="1600" dirty="0"/>
              <a:t> </a:t>
            </a:r>
            <a:r>
              <a:rPr lang="es-VE" sz="1600" dirty="0" err="1"/>
              <a:t>Clinics</a:t>
            </a:r>
            <a:r>
              <a:rPr lang="es-VE" sz="1600" dirty="0"/>
              <a:t> of North </a:t>
            </a:r>
            <a:r>
              <a:rPr lang="es-VE" sz="1600" dirty="0" err="1"/>
              <a:t>America</a:t>
            </a:r>
            <a:r>
              <a:rPr lang="es-VE" sz="1600" dirty="0"/>
              <a:t>, 32(1), 1–10. doi:10.1016/j.hoc.2017.09.001 </a:t>
            </a:r>
            <a:endParaRPr lang="es-CO" sz="1600" dirty="0"/>
          </a:p>
          <a:p>
            <a:endParaRPr lang="es-CO" sz="1800" dirty="0"/>
          </a:p>
          <a:p>
            <a:endParaRPr lang="es-CO" sz="1800" dirty="0"/>
          </a:p>
        </p:txBody>
      </p:sp>
    </p:spTree>
    <p:extLst>
      <p:ext uri="{BB962C8B-B14F-4D97-AF65-F5344CB8AC3E}">
        <p14:creationId xmlns:p14="http://schemas.microsoft.com/office/powerpoint/2010/main" val="172194416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31815" y="949017"/>
            <a:ext cx="10925175" cy="5036362"/>
          </a:xfrm>
        </p:spPr>
        <p:txBody>
          <a:bodyPr/>
          <a:lstStyle/>
          <a:p>
            <a:r>
              <a:rPr lang="es-CO" sz="2000" i="1" dirty="0"/>
              <a:t>Páez Hugo, Rosado Micela, Barón Óscar. Enfermedad de </a:t>
            </a:r>
            <a:r>
              <a:rPr lang="es-CO" sz="2000" i="1" dirty="0" err="1"/>
              <a:t>Castleman</a:t>
            </a:r>
            <a:r>
              <a:rPr lang="es-CO" sz="2000" i="1" dirty="0"/>
              <a:t> "la gran imitadora". Acta </a:t>
            </a:r>
            <a:r>
              <a:rPr lang="es-CO" sz="2000" i="1" dirty="0" err="1"/>
              <a:t>Med</a:t>
            </a:r>
            <a:r>
              <a:rPr lang="es-CO" sz="2000" i="1" dirty="0"/>
              <a:t> </a:t>
            </a:r>
            <a:r>
              <a:rPr lang="es-CO" sz="2000" i="1" dirty="0" err="1"/>
              <a:t>Colomb</a:t>
            </a:r>
            <a:r>
              <a:rPr lang="es-CO" sz="2000" i="1" dirty="0"/>
              <a:t> [Internet]. Diciembre de 2017 [consultado el 7 de agosto de 2020]; 42 (4): 247-247. Disponible en: </a:t>
            </a:r>
            <a:r>
              <a:rPr lang="es-CO" sz="2000" i="1" dirty="0">
                <a:hlinkClick r:id="rId2"/>
              </a:rPr>
              <a:t>http://www.scielo.org.co/scielo.php?script=sci_arttext&amp;pid=S0120-24482017000400247&amp;lng=en</a:t>
            </a:r>
            <a:r>
              <a:rPr lang="es-CO" sz="2000" i="1" dirty="0" smtClean="0"/>
              <a:t>.</a:t>
            </a:r>
          </a:p>
          <a:p>
            <a:endParaRPr lang="es-CO" sz="2000" i="1" dirty="0" smtClean="0"/>
          </a:p>
          <a:p>
            <a:r>
              <a:rPr lang="es-CO" sz="2000" i="1" dirty="0"/>
              <a:t>ENFERMEDAD DE </a:t>
            </a:r>
            <a:r>
              <a:rPr lang="es-CO" sz="2000" i="1" dirty="0" err="1"/>
              <a:t>CASTLEMAN</a:t>
            </a:r>
            <a:r>
              <a:rPr lang="es-CO" sz="2000" i="1" dirty="0"/>
              <a:t> LOCALIZADA EN REGIÓN CERVICAL. Rev. </a:t>
            </a:r>
            <a:r>
              <a:rPr lang="es-CO" sz="2000" i="1" dirty="0" err="1"/>
              <a:t>Méd</a:t>
            </a:r>
            <a:r>
              <a:rPr lang="es-CO" sz="2000" i="1" dirty="0"/>
              <a:t>. La Paz  [Internet]. 2014  [citado  2020  </a:t>
            </a:r>
            <a:r>
              <a:rPr lang="es-CO" sz="2000" i="1" dirty="0" err="1"/>
              <a:t>Ago</a:t>
            </a:r>
            <a:r>
              <a:rPr lang="es-CO" sz="2000" i="1" dirty="0"/>
              <a:t>  07] ;  20( 1 ): 44-48. Disponible en: http://www.scielo.org.bo/scielo.php?script=sci_arttext&amp;pid=S1726-89582014000100008&amp;lng=es.</a:t>
            </a:r>
          </a:p>
          <a:p>
            <a:endParaRPr lang="es-CO" sz="2000" dirty="0" smtClean="0"/>
          </a:p>
          <a:p>
            <a:r>
              <a:rPr lang="en-US" sz="2000" i="1" dirty="0" err="1"/>
              <a:t>Fajgenbaum</a:t>
            </a:r>
            <a:r>
              <a:rPr lang="en-US" sz="2000" i="1" dirty="0"/>
              <a:t> DC, </a:t>
            </a:r>
            <a:r>
              <a:rPr lang="en-US" sz="2000" i="1" dirty="0" err="1"/>
              <a:t>Uldrick</a:t>
            </a:r>
            <a:r>
              <a:rPr lang="en-US" sz="2000" i="1" dirty="0"/>
              <a:t> </a:t>
            </a:r>
            <a:r>
              <a:rPr lang="en-US" sz="2000" i="1" dirty="0" err="1"/>
              <a:t>TS</a:t>
            </a:r>
            <a:r>
              <a:rPr lang="en-US" sz="2000" i="1" dirty="0"/>
              <a:t>, </a:t>
            </a:r>
            <a:r>
              <a:rPr lang="en-US" sz="2000" i="1" dirty="0" err="1"/>
              <a:t>Bagg</a:t>
            </a:r>
            <a:r>
              <a:rPr lang="en-US" sz="2000" i="1" dirty="0"/>
              <a:t> A, et al. International, evidence-based consensus diagnostic criteria for HHV-8-negative/idiopathic </a:t>
            </a:r>
            <a:r>
              <a:rPr lang="en-US" sz="2000" i="1" dirty="0" err="1"/>
              <a:t>multicentric</a:t>
            </a:r>
            <a:r>
              <a:rPr lang="en-US" sz="2000" i="1" dirty="0"/>
              <a:t> </a:t>
            </a:r>
            <a:r>
              <a:rPr lang="en-US" sz="2000" i="1" dirty="0" err="1"/>
              <a:t>Castleman</a:t>
            </a:r>
            <a:r>
              <a:rPr lang="en-US" sz="2000" i="1" dirty="0"/>
              <a:t> </a:t>
            </a:r>
            <a:r>
              <a:rPr lang="en-US" sz="2000" i="1" dirty="0" err="1"/>
              <a:t>disease.Blood</a:t>
            </a:r>
            <a:r>
              <a:rPr lang="en-US" sz="2000" i="1" dirty="0"/>
              <a:t> 017;129(12):1646–57.</a:t>
            </a:r>
            <a:endParaRPr lang="es-CO" sz="2000" dirty="0"/>
          </a:p>
          <a:p>
            <a:endParaRPr lang="es-CO" sz="2000" dirty="0"/>
          </a:p>
        </p:txBody>
      </p:sp>
    </p:spTree>
    <p:extLst>
      <p:ext uri="{BB962C8B-B14F-4D97-AF65-F5344CB8AC3E}">
        <p14:creationId xmlns:p14="http://schemas.microsoft.com/office/powerpoint/2010/main" val="36775105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783539" y="601198"/>
            <a:ext cx="10175612" cy="1187355"/>
          </a:xfrm>
        </p:spPr>
        <p:txBody>
          <a:bodyPr/>
          <a:lstStyle/>
          <a:p>
            <a:pPr algn="ctr"/>
            <a:r>
              <a:rPr lang="es-VE" sz="2400" dirty="0" smtClean="0"/>
              <a:t>Estos trastornos </a:t>
            </a:r>
            <a:r>
              <a:rPr lang="es-VE" sz="2400" dirty="0"/>
              <a:t>comparten patrones histológicos, pero que se diferencian por sus patrones de localización, manifestaciones clínicas y </a:t>
            </a:r>
            <a:r>
              <a:rPr lang="es-VE" sz="2400" dirty="0" smtClean="0"/>
              <a:t>etiopatogenia.</a:t>
            </a:r>
            <a:endParaRPr lang="es-CO" sz="2400" dirty="0"/>
          </a:p>
        </p:txBody>
      </p:sp>
      <p:sp>
        <p:nvSpPr>
          <p:cNvPr id="13" name="Rectángulo 12"/>
          <p:cNvSpPr/>
          <p:nvPr/>
        </p:nvSpPr>
        <p:spPr>
          <a:xfrm>
            <a:off x="4336445" y="5010122"/>
            <a:ext cx="3038901" cy="1015663"/>
          </a:xfrm>
          <a:prstGeom prst="rect">
            <a:avLst/>
          </a:prstGeom>
          <a:ln w="38100"/>
        </p:spPr>
        <p:style>
          <a:lnRef idx="2">
            <a:schemeClr val="accent4"/>
          </a:lnRef>
          <a:fillRef idx="1">
            <a:schemeClr val="lt1"/>
          </a:fillRef>
          <a:effectRef idx="0">
            <a:schemeClr val="accent4"/>
          </a:effectRef>
          <a:fontRef idx="minor">
            <a:schemeClr val="dk1"/>
          </a:fontRef>
        </p:style>
        <p:txBody>
          <a:bodyPr wrap="square">
            <a:spAutoFit/>
          </a:bodyPr>
          <a:lstStyle/>
          <a:p>
            <a:pPr algn="ctr"/>
            <a:r>
              <a:rPr lang="es-VE" sz="2000" dirty="0"/>
              <a:t>las manifestaciones clínicas dependen del subtipo y de la variante histológica. </a:t>
            </a:r>
            <a:endParaRPr lang="es-CO" sz="2000" dirty="0"/>
          </a:p>
        </p:txBody>
      </p:sp>
      <p:sp>
        <p:nvSpPr>
          <p:cNvPr id="14" name="Flecha doblada 13"/>
          <p:cNvSpPr/>
          <p:nvPr/>
        </p:nvSpPr>
        <p:spPr>
          <a:xfrm>
            <a:off x="2661314" y="1914499"/>
            <a:ext cx="2169994" cy="881747"/>
          </a:xfrm>
          <a:prstGeom prst="bentArrow">
            <a:avLst>
              <a:gd name="adj1" fmla="val 16743"/>
              <a:gd name="adj2" fmla="val 25000"/>
              <a:gd name="adj3" fmla="val 25000"/>
              <a:gd name="adj4" fmla="val 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16" name="Flecha doblada hacia arriba 15"/>
          <p:cNvSpPr/>
          <p:nvPr/>
        </p:nvSpPr>
        <p:spPr>
          <a:xfrm rot="16200000">
            <a:off x="7289543" y="1468432"/>
            <a:ext cx="881747" cy="1773879"/>
          </a:xfrm>
          <a:prstGeom prst="bentUpArrow">
            <a:avLst>
              <a:gd name="adj1" fmla="val 17780"/>
              <a:gd name="adj2" fmla="val 22970"/>
              <a:gd name="adj3" fmla="val 2902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Rectángulo 4"/>
          <p:cNvSpPr/>
          <p:nvPr/>
        </p:nvSpPr>
        <p:spPr>
          <a:xfrm>
            <a:off x="4179025" y="1681425"/>
            <a:ext cx="3057098" cy="830997"/>
          </a:xfrm>
          <a:prstGeom prst="rect">
            <a:avLst/>
          </a:prstGeom>
          <a:ln w="38100"/>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s-VE" sz="2400" dirty="0"/>
              <a:t>En esta enfermedad se distinguen </a:t>
            </a:r>
            <a:endParaRPr lang="es-CO" sz="2400" dirty="0"/>
          </a:p>
        </p:txBody>
      </p:sp>
      <p:sp>
        <p:nvSpPr>
          <p:cNvPr id="18" name="Flecha abajo 17"/>
          <p:cNvSpPr/>
          <p:nvPr/>
        </p:nvSpPr>
        <p:spPr>
          <a:xfrm>
            <a:off x="2594656" y="3203164"/>
            <a:ext cx="330513" cy="24060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 name="Flecha abajo 18"/>
          <p:cNvSpPr/>
          <p:nvPr/>
        </p:nvSpPr>
        <p:spPr>
          <a:xfrm>
            <a:off x="8394899" y="3207517"/>
            <a:ext cx="249753" cy="240171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ángulo 6"/>
          <p:cNvSpPr/>
          <p:nvPr/>
        </p:nvSpPr>
        <p:spPr>
          <a:xfrm>
            <a:off x="1758823" y="3572277"/>
            <a:ext cx="2017412" cy="400110"/>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r>
              <a:rPr lang="es-VE" sz="2000" dirty="0" err="1" smtClean="0"/>
              <a:t>Unicentrica</a:t>
            </a:r>
            <a:r>
              <a:rPr lang="es-VE" sz="2000" dirty="0" smtClean="0"/>
              <a:t> </a:t>
            </a:r>
            <a:r>
              <a:rPr lang="es-VE" sz="2000" dirty="0"/>
              <a:t>(ECU</a:t>
            </a:r>
            <a:r>
              <a:rPr lang="es-VE" sz="2000" dirty="0" smtClean="0"/>
              <a:t>)</a:t>
            </a:r>
            <a:endParaRPr lang="es-CO" sz="2000" dirty="0"/>
          </a:p>
        </p:txBody>
      </p:sp>
      <p:sp>
        <p:nvSpPr>
          <p:cNvPr id="8" name="Rectángulo 7"/>
          <p:cNvSpPr/>
          <p:nvPr/>
        </p:nvSpPr>
        <p:spPr>
          <a:xfrm>
            <a:off x="1648130" y="4391688"/>
            <a:ext cx="2329997" cy="400110"/>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r>
              <a:rPr lang="es-VE" sz="2000" dirty="0" smtClean="0"/>
              <a:t> </a:t>
            </a:r>
            <a:r>
              <a:rPr lang="es-VE" sz="2000" dirty="0" err="1" smtClean="0"/>
              <a:t>Multicentrica</a:t>
            </a:r>
            <a:r>
              <a:rPr lang="es-VE" sz="2000" dirty="0" smtClean="0"/>
              <a:t> </a:t>
            </a:r>
            <a:r>
              <a:rPr lang="es-VE" sz="2000" dirty="0"/>
              <a:t>(</a:t>
            </a:r>
            <a:r>
              <a:rPr lang="es-VE" sz="2000" dirty="0" smtClean="0"/>
              <a:t>ECM)</a:t>
            </a:r>
            <a:endParaRPr lang="es-CO" sz="2000" dirty="0"/>
          </a:p>
        </p:txBody>
      </p:sp>
      <p:sp>
        <p:nvSpPr>
          <p:cNvPr id="10" name="Rectángulo 9"/>
          <p:cNvSpPr/>
          <p:nvPr/>
        </p:nvSpPr>
        <p:spPr>
          <a:xfrm>
            <a:off x="6835612" y="3533436"/>
            <a:ext cx="3362844" cy="400110"/>
          </a:xfrm>
          <a:prstGeom prst="rect">
            <a:avLst/>
          </a:prstGeom>
        </p:spPr>
        <p:style>
          <a:lnRef idx="1">
            <a:schemeClr val="accent6"/>
          </a:lnRef>
          <a:fillRef idx="2">
            <a:schemeClr val="accent6"/>
          </a:fillRef>
          <a:effectRef idx="1">
            <a:schemeClr val="accent6"/>
          </a:effectRef>
          <a:fontRef idx="minor">
            <a:schemeClr val="dk1"/>
          </a:fontRef>
        </p:style>
        <p:txBody>
          <a:bodyPr wrap="none">
            <a:spAutoFit/>
          </a:bodyPr>
          <a:lstStyle/>
          <a:p>
            <a:r>
              <a:rPr lang="es-VE" sz="2000" dirty="0" smtClean="0"/>
              <a:t>Hialino-vascular </a:t>
            </a:r>
            <a:r>
              <a:rPr lang="es-VE" sz="2000" dirty="0"/>
              <a:t>(HV) (80-90%)</a:t>
            </a:r>
            <a:endParaRPr lang="es-CO" sz="2000" dirty="0"/>
          </a:p>
        </p:txBody>
      </p:sp>
      <p:sp>
        <p:nvSpPr>
          <p:cNvPr id="11" name="Rectángulo 10"/>
          <p:cNvSpPr/>
          <p:nvPr/>
        </p:nvSpPr>
        <p:spPr>
          <a:xfrm>
            <a:off x="7195331" y="4073013"/>
            <a:ext cx="2844048" cy="400110"/>
          </a:xfrm>
          <a:prstGeom prst="rect">
            <a:avLst/>
          </a:prstGeom>
        </p:spPr>
        <p:style>
          <a:lnRef idx="1">
            <a:schemeClr val="accent6"/>
          </a:lnRef>
          <a:fillRef idx="2">
            <a:schemeClr val="accent6"/>
          </a:fillRef>
          <a:effectRef idx="1">
            <a:schemeClr val="accent6"/>
          </a:effectRef>
          <a:fontRef idx="minor">
            <a:schemeClr val="dk1"/>
          </a:fontRef>
        </p:style>
        <p:txBody>
          <a:bodyPr wrap="none">
            <a:spAutoFit/>
          </a:bodyPr>
          <a:lstStyle/>
          <a:p>
            <a:r>
              <a:rPr lang="es-VE" sz="2000" dirty="0" err="1"/>
              <a:t>P</a:t>
            </a:r>
            <a:r>
              <a:rPr lang="es-VE" sz="2000" dirty="0" err="1" smtClean="0"/>
              <a:t>lasmocelular</a:t>
            </a:r>
            <a:r>
              <a:rPr lang="es-VE" sz="2000" dirty="0" smtClean="0"/>
              <a:t> </a:t>
            </a:r>
            <a:r>
              <a:rPr lang="es-VE" sz="2000" dirty="0"/>
              <a:t>(PC) (10%) </a:t>
            </a:r>
            <a:endParaRPr lang="es-CO" sz="2000" dirty="0"/>
          </a:p>
        </p:txBody>
      </p:sp>
      <p:sp>
        <p:nvSpPr>
          <p:cNvPr id="12" name="Rectángulo 11"/>
          <p:cNvSpPr/>
          <p:nvPr/>
        </p:nvSpPr>
        <p:spPr>
          <a:xfrm>
            <a:off x="7933899" y="4621746"/>
            <a:ext cx="1366913" cy="400110"/>
          </a:xfrm>
          <a:prstGeom prst="rect">
            <a:avLst/>
          </a:prstGeom>
        </p:spPr>
        <p:style>
          <a:lnRef idx="1">
            <a:schemeClr val="accent6"/>
          </a:lnRef>
          <a:fillRef idx="2">
            <a:schemeClr val="accent6"/>
          </a:fillRef>
          <a:effectRef idx="1">
            <a:schemeClr val="accent6"/>
          </a:effectRef>
          <a:fontRef idx="minor">
            <a:schemeClr val="dk1"/>
          </a:fontRef>
        </p:style>
        <p:txBody>
          <a:bodyPr wrap="none">
            <a:spAutoFit/>
          </a:bodyPr>
          <a:lstStyle/>
          <a:p>
            <a:r>
              <a:rPr lang="es-VE" sz="2000" dirty="0"/>
              <a:t>M</a:t>
            </a:r>
            <a:r>
              <a:rPr lang="es-VE" sz="2000" dirty="0" smtClean="0"/>
              <a:t>ixta </a:t>
            </a:r>
            <a:r>
              <a:rPr lang="es-VE" sz="2000" dirty="0"/>
              <a:t>(2%) </a:t>
            </a:r>
            <a:endParaRPr lang="es-CO" sz="2000" dirty="0"/>
          </a:p>
        </p:txBody>
      </p:sp>
      <p:sp>
        <p:nvSpPr>
          <p:cNvPr id="6" name="Rectángulo 5"/>
          <p:cNvSpPr/>
          <p:nvPr/>
        </p:nvSpPr>
        <p:spPr>
          <a:xfrm>
            <a:off x="1672724" y="2854650"/>
            <a:ext cx="2417393" cy="400110"/>
          </a:xfrm>
          <a:prstGeom prst="rect">
            <a:avLst/>
          </a:prstGeom>
          <a:ln w="38100"/>
        </p:spPr>
        <p:style>
          <a:lnRef idx="2">
            <a:schemeClr val="accent2"/>
          </a:lnRef>
          <a:fillRef idx="1">
            <a:schemeClr val="lt1"/>
          </a:fillRef>
          <a:effectRef idx="0">
            <a:schemeClr val="accent2"/>
          </a:effectRef>
          <a:fontRef idx="minor">
            <a:schemeClr val="dk1"/>
          </a:fontRef>
        </p:style>
        <p:txBody>
          <a:bodyPr wrap="none">
            <a:spAutoFit/>
          </a:bodyPr>
          <a:lstStyle/>
          <a:p>
            <a:r>
              <a:rPr lang="es-VE" sz="2000" dirty="0" smtClean="0"/>
              <a:t>2 SUBTIPOS CLÍNICOS</a:t>
            </a:r>
            <a:endParaRPr lang="es-CO" sz="2000" dirty="0"/>
          </a:p>
        </p:txBody>
      </p:sp>
      <p:sp>
        <p:nvSpPr>
          <p:cNvPr id="9" name="Rectángulo 8"/>
          <p:cNvSpPr/>
          <p:nvPr/>
        </p:nvSpPr>
        <p:spPr>
          <a:xfrm>
            <a:off x="7099643" y="2867942"/>
            <a:ext cx="3118226" cy="400110"/>
          </a:xfrm>
          <a:prstGeom prst="rect">
            <a:avLst/>
          </a:prstGeom>
          <a:ln w="38100"/>
        </p:spPr>
        <p:style>
          <a:lnRef idx="2">
            <a:schemeClr val="accent6"/>
          </a:lnRef>
          <a:fillRef idx="1">
            <a:schemeClr val="lt1"/>
          </a:fillRef>
          <a:effectRef idx="0">
            <a:schemeClr val="accent6"/>
          </a:effectRef>
          <a:fontRef idx="minor">
            <a:schemeClr val="dk1"/>
          </a:fontRef>
        </p:style>
        <p:txBody>
          <a:bodyPr wrap="none">
            <a:spAutoFit/>
          </a:bodyPr>
          <a:lstStyle/>
          <a:p>
            <a:r>
              <a:rPr lang="es-VE" sz="2000" dirty="0" smtClean="0"/>
              <a:t>3 PATRONES HISTOLÓGICOS </a:t>
            </a:r>
            <a:endParaRPr lang="es-CO" sz="2000" dirty="0"/>
          </a:p>
        </p:txBody>
      </p:sp>
      <p:sp>
        <p:nvSpPr>
          <p:cNvPr id="20" name="Flecha derecha 19"/>
          <p:cNvSpPr/>
          <p:nvPr/>
        </p:nvSpPr>
        <p:spPr>
          <a:xfrm>
            <a:off x="2633668" y="5372085"/>
            <a:ext cx="1689130" cy="2780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1" name="Flecha derecha 20"/>
          <p:cNvSpPr/>
          <p:nvPr/>
        </p:nvSpPr>
        <p:spPr>
          <a:xfrm rot="10800000">
            <a:off x="7388994" y="5385733"/>
            <a:ext cx="1269306" cy="26444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5176799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3850103" y="1390246"/>
            <a:ext cx="4784746" cy="3253735"/>
          </a:xfrm>
        </p:spPr>
        <p:txBody>
          <a:bodyPr/>
          <a:lstStyle/>
          <a:p>
            <a:pPr algn="ctr"/>
            <a:r>
              <a:rPr lang="es-CO" dirty="0" smtClean="0"/>
              <a:t>Esta entidad puede ocurrir en cualquier cadena linfática del cuerpo </a:t>
            </a:r>
            <a:r>
              <a:rPr lang="es-VE" dirty="0"/>
              <a:t>pero ocurre con mayor frecuencia en el </a:t>
            </a:r>
            <a:r>
              <a:rPr lang="es-VE" dirty="0" smtClean="0"/>
              <a:t>tórax </a:t>
            </a:r>
            <a:r>
              <a:rPr lang="es-VE" dirty="0"/>
              <a:t>(70%) ,el abdomen (15% ) y  el cuello (15%) y las cadenas menos afectadas son las ubicados en las axilas y la pelvis. </a:t>
            </a:r>
            <a:endParaRPr lang="es-CO" dirty="0"/>
          </a:p>
          <a:p>
            <a:pPr algn="ctr"/>
            <a:endParaRPr lang="es-CO" dirty="0"/>
          </a:p>
        </p:txBody>
      </p:sp>
      <p:pic>
        <p:nvPicPr>
          <p:cNvPr id="2050" name="Picture 2" descr="Blog de anatomía radiológica humana - UNAD - Grupo 28 -2018. : 4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842" y="1110610"/>
            <a:ext cx="3040992" cy="381300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SISTEMA LINFÁTICO” Prof. Wilfrido D´Angelo Curso de Postgrado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75510" y="1390246"/>
            <a:ext cx="3160072" cy="3348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40246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lecha derecha 12"/>
          <p:cNvSpPr/>
          <p:nvPr/>
        </p:nvSpPr>
        <p:spPr>
          <a:xfrm>
            <a:off x="2965764" y="3476113"/>
            <a:ext cx="6478488" cy="414341"/>
          </a:xfrm>
          <a:prstGeom prst="right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s-CO"/>
          </a:p>
        </p:txBody>
      </p:sp>
      <p:pic>
        <p:nvPicPr>
          <p:cNvPr id="4100" name="Picture 4" descr="Una Ilustración De Dibujos Animados De Un Baile De Archivo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264301" y="96064"/>
            <a:ext cx="1429813" cy="1561980"/>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title"/>
          </p:nvPr>
        </p:nvSpPr>
        <p:spPr>
          <a:xfrm>
            <a:off x="178515" y="392039"/>
            <a:ext cx="10515600" cy="686134"/>
          </a:xfrm>
        </p:spPr>
        <p:txBody>
          <a:bodyPr>
            <a:noAutofit/>
          </a:bodyPr>
          <a:lstStyle/>
          <a:p>
            <a:pPr algn="ctr"/>
            <a:r>
              <a:rPr lang="es-VE" sz="4000" dirty="0" smtClean="0">
                <a:ln w="22225">
                  <a:solidFill>
                    <a:schemeClr val="accent2"/>
                  </a:solidFill>
                  <a:prstDash val="solid"/>
                </a:ln>
                <a:solidFill>
                  <a:schemeClr val="accent2">
                    <a:lumMod val="40000"/>
                    <a:lumOff val="60000"/>
                  </a:schemeClr>
                </a:solidFill>
              </a:rPr>
              <a:t>EPIDEMIOLOGIA</a:t>
            </a:r>
            <a:r>
              <a:rPr lang="es-CO" sz="4000" dirty="0">
                <a:ln w="22225">
                  <a:solidFill>
                    <a:schemeClr val="accent2"/>
                  </a:solidFill>
                  <a:prstDash val="solid"/>
                </a:ln>
                <a:solidFill>
                  <a:schemeClr val="accent2">
                    <a:lumMod val="40000"/>
                    <a:lumOff val="60000"/>
                  </a:schemeClr>
                </a:solidFill>
              </a:rPr>
              <a:t/>
            </a:r>
            <a:br>
              <a:rPr lang="es-CO" sz="4000" dirty="0">
                <a:ln w="22225">
                  <a:solidFill>
                    <a:schemeClr val="accent2"/>
                  </a:solidFill>
                  <a:prstDash val="solid"/>
                </a:ln>
                <a:solidFill>
                  <a:schemeClr val="accent2">
                    <a:lumMod val="40000"/>
                    <a:lumOff val="60000"/>
                  </a:schemeClr>
                </a:solidFill>
              </a:rPr>
            </a:br>
            <a:endParaRPr lang="es-CO" sz="4000" dirty="0">
              <a:ln w="22225">
                <a:solidFill>
                  <a:schemeClr val="accent2"/>
                </a:solidFill>
                <a:prstDash val="solid"/>
              </a:ln>
              <a:solidFill>
                <a:schemeClr val="accent2">
                  <a:lumMod val="40000"/>
                  <a:lumOff val="60000"/>
                </a:schemeClr>
              </a:solidFill>
            </a:endParaRPr>
          </a:p>
        </p:txBody>
      </p:sp>
      <p:sp>
        <p:nvSpPr>
          <p:cNvPr id="4" name="Rectángulo 3"/>
          <p:cNvSpPr/>
          <p:nvPr/>
        </p:nvSpPr>
        <p:spPr>
          <a:xfrm>
            <a:off x="1886024" y="1273261"/>
            <a:ext cx="7873181" cy="461665"/>
          </a:xfrm>
          <a:prstGeom prst="rect">
            <a:avLst/>
          </a:prstGeom>
        </p:spPr>
        <p:txBody>
          <a:bodyPr wrap="none">
            <a:spAutoFit/>
          </a:bodyPr>
          <a:lstStyle/>
          <a:p>
            <a:r>
              <a:rPr lang="es-CO" sz="2400" dirty="0"/>
              <a:t>La incidencia de la enfermedad de Castleman es desconocida.</a:t>
            </a:r>
          </a:p>
        </p:txBody>
      </p:sp>
      <p:sp>
        <p:nvSpPr>
          <p:cNvPr id="5" name="Rectángulo 4"/>
          <p:cNvSpPr/>
          <p:nvPr/>
        </p:nvSpPr>
        <p:spPr>
          <a:xfrm>
            <a:off x="926306" y="1853131"/>
            <a:ext cx="10202907" cy="830997"/>
          </a:xfrm>
          <a:prstGeom prst="rect">
            <a:avLst/>
          </a:prstGeom>
        </p:spPr>
        <p:txBody>
          <a:bodyPr wrap="square">
            <a:spAutoFit/>
          </a:bodyPr>
          <a:lstStyle/>
          <a:p>
            <a:pPr algn="ctr"/>
            <a:r>
              <a:rPr lang="es-CO" sz="2400" dirty="0"/>
              <a:t>En Estados unidos la  incidencia  de   la  ECU </a:t>
            </a:r>
            <a:r>
              <a:rPr lang="es-CO" sz="2400" dirty="0">
                <a:sym typeface="Wingdings" panose="05000000000000000000" pitchFamily="2" charset="2"/>
              </a:rPr>
              <a:t> </a:t>
            </a:r>
            <a:r>
              <a:rPr lang="es-CO" sz="2400" dirty="0"/>
              <a:t>15.9 -19.9  casos   por   millón   de personas al año. </a:t>
            </a:r>
          </a:p>
        </p:txBody>
      </p:sp>
      <p:sp>
        <p:nvSpPr>
          <p:cNvPr id="6" name="Rectángulo 5"/>
          <p:cNvSpPr/>
          <p:nvPr/>
        </p:nvSpPr>
        <p:spPr>
          <a:xfrm>
            <a:off x="1461435" y="3303844"/>
            <a:ext cx="1991449" cy="707886"/>
          </a:xfrm>
          <a:prstGeom prst="rect">
            <a:avLst/>
          </a:prstGeom>
          <a:ln w="38100"/>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s-CO" sz="2000" dirty="0"/>
              <a:t>La presentación </a:t>
            </a:r>
            <a:r>
              <a:rPr lang="es-CO" sz="2000" dirty="0" err="1" smtClean="0"/>
              <a:t>Monocentrica</a:t>
            </a:r>
            <a:r>
              <a:rPr lang="es-CO" sz="2000" dirty="0" smtClean="0"/>
              <a:t> </a:t>
            </a:r>
            <a:endParaRPr lang="es-CO" sz="2000" dirty="0"/>
          </a:p>
        </p:txBody>
      </p:sp>
      <p:sp>
        <p:nvSpPr>
          <p:cNvPr id="7" name="Rectángulo 6"/>
          <p:cNvSpPr/>
          <p:nvPr/>
        </p:nvSpPr>
        <p:spPr>
          <a:xfrm>
            <a:off x="4312805" y="3303363"/>
            <a:ext cx="1833625" cy="707886"/>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es-CO" sz="2000" dirty="0" smtClean="0">
                <a:sym typeface="Wingdings" panose="05000000000000000000" pitchFamily="2" charset="2"/>
              </a:rPr>
              <a:t>Cualquier </a:t>
            </a:r>
            <a:r>
              <a:rPr lang="es-CO" sz="2000" dirty="0">
                <a:sym typeface="Wingdings" panose="05000000000000000000" pitchFamily="2" charset="2"/>
              </a:rPr>
              <a:t>edad (30-35 años)</a:t>
            </a:r>
          </a:p>
        </p:txBody>
      </p:sp>
      <p:sp>
        <p:nvSpPr>
          <p:cNvPr id="8" name="Rectángulo 7"/>
          <p:cNvSpPr/>
          <p:nvPr/>
        </p:nvSpPr>
        <p:spPr>
          <a:xfrm>
            <a:off x="7078475" y="3329340"/>
            <a:ext cx="1914826" cy="707886"/>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es-CO" sz="2000" dirty="0">
                <a:sym typeface="Wingdings" panose="05000000000000000000" pitchFamily="2" charset="2"/>
              </a:rPr>
              <a:t>Afecta a ambos sexos por igual</a:t>
            </a:r>
            <a:endParaRPr lang="es-CO" sz="2000" dirty="0"/>
          </a:p>
        </p:txBody>
      </p:sp>
      <p:sp>
        <p:nvSpPr>
          <p:cNvPr id="10" name="Rectángulo 9"/>
          <p:cNvSpPr/>
          <p:nvPr/>
        </p:nvSpPr>
        <p:spPr>
          <a:xfrm>
            <a:off x="4803566" y="4415361"/>
            <a:ext cx="608052" cy="40011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es-CO" sz="2000" dirty="0" smtClean="0">
                <a:sym typeface="Wingdings" panose="05000000000000000000" pitchFamily="2" charset="2"/>
              </a:rPr>
              <a:t>ECU</a:t>
            </a:r>
            <a:endParaRPr lang="es-CO" sz="2000" dirty="0">
              <a:sym typeface="Wingdings" panose="05000000000000000000" pitchFamily="2" charset="2"/>
            </a:endParaRPr>
          </a:p>
        </p:txBody>
      </p:sp>
      <p:sp>
        <p:nvSpPr>
          <p:cNvPr id="11" name="Rectángulo 10"/>
          <p:cNvSpPr/>
          <p:nvPr/>
        </p:nvSpPr>
        <p:spPr>
          <a:xfrm>
            <a:off x="4776315" y="5494727"/>
            <a:ext cx="662554" cy="40011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es-CO" sz="2000" dirty="0" smtClean="0">
                <a:sym typeface="Wingdings" panose="05000000000000000000" pitchFamily="2" charset="2"/>
              </a:rPr>
              <a:t>ECM</a:t>
            </a:r>
            <a:endParaRPr lang="es-CO" dirty="0">
              <a:sym typeface="Wingdings" panose="05000000000000000000" pitchFamily="2" charset="2"/>
            </a:endParaRPr>
          </a:p>
        </p:txBody>
      </p:sp>
      <p:pic>
        <p:nvPicPr>
          <p:cNvPr id="4098" name="Picture 2" descr="Islandia es el país más cercano en alcanzar la igualdad de género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44252" y="2879216"/>
            <a:ext cx="2626412" cy="1473075"/>
          </a:xfrm>
          <a:prstGeom prst="rect">
            <a:avLst/>
          </a:prstGeom>
          <a:noFill/>
          <a:extLst>
            <a:ext uri="{909E8E84-426E-40DD-AFC4-6F175D3DCCD1}">
              <a14:hiddenFill xmlns:a14="http://schemas.microsoft.com/office/drawing/2010/main">
                <a:solidFill>
                  <a:srgbClr val="FFFFFF"/>
                </a:solidFill>
              </a14:hiddenFill>
            </a:ext>
          </a:extLst>
        </p:spPr>
      </p:pic>
      <p:sp>
        <p:nvSpPr>
          <p:cNvPr id="17" name="Flecha izquierda 16"/>
          <p:cNvSpPr/>
          <p:nvPr/>
        </p:nvSpPr>
        <p:spPr>
          <a:xfrm rot="9906945">
            <a:off x="2657915" y="4770791"/>
            <a:ext cx="2120104" cy="26367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 name="Flecha izquierda 19"/>
          <p:cNvSpPr/>
          <p:nvPr/>
        </p:nvSpPr>
        <p:spPr>
          <a:xfrm rot="11316523">
            <a:off x="2732802" y="5372798"/>
            <a:ext cx="1939876" cy="30268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1" name="Flecha izquierda 20"/>
          <p:cNvSpPr/>
          <p:nvPr/>
        </p:nvSpPr>
        <p:spPr>
          <a:xfrm rot="10800000">
            <a:off x="5473836" y="4490888"/>
            <a:ext cx="2120104" cy="26367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2" name="Flecha izquierda 21"/>
          <p:cNvSpPr/>
          <p:nvPr/>
        </p:nvSpPr>
        <p:spPr>
          <a:xfrm rot="10800000">
            <a:off x="5519731" y="5555295"/>
            <a:ext cx="2120104" cy="26367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Rectángulo 8"/>
          <p:cNvSpPr/>
          <p:nvPr/>
        </p:nvSpPr>
        <p:spPr>
          <a:xfrm>
            <a:off x="1461435" y="4879021"/>
            <a:ext cx="1676205" cy="707886"/>
          </a:xfrm>
          <a:prstGeom prst="rect">
            <a:avLst/>
          </a:prstGeom>
          <a:ln w="38100"/>
        </p:spPr>
        <p:style>
          <a:lnRef idx="2">
            <a:schemeClr val="accent4"/>
          </a:lnRef>
          <a:fillRef idx="1">
            <a:schemeClr val="lt1"/>
          </a:fillRef>
          <a:effectRef idx="0">
            <a:schemeClr val="accent4"/>
          </a:effectRef>
          <a:fontRef idx="minor">
            <a:schemeClr val="dk1"/>
          </a:fontRef>
        </p:style>
        <p:txBody>
          <a:bodyPr wrap="square">
            <a:spAutoFit/>
          </a:bodyPr>
          <a:lstStyle/>
          <a:p>
            <a:pPr algn="ctr"/>
            <a:r>
              <a:rPr lang="es-CO" sz="2000" dirty="0">
                <a:sym typeface="Wingdings" panose="05000000000000000000" pitchFamily="2" charset="2"/>
              </a:rPr>
              <a:t>A nivel </a:t>
            </a:r>
            <a:r>
              <a:rPr lang="es-CO" sz="2000" dirty="0" smtClean="0">
                <a:sym typeface="Wingdings" panose="05000000000000000000" pitchFamily="2" charset="2"/>
              </a:rPr>
              <a:t>histológico</a:t>
            </a:r>
            <a:endParaRPr lang="es-CO" sz="2000" dirty="0">
              <a:sym typeface="Wingdings" panose="05000000000000000000" pitchFamily="2" charset="2"/>
            </a:endParaRPr>
          </a:p>
        </p:txBody>
      </p:sp>
      <p:sp>
        <p:nvSpPr>
          <p:cNvPr id="14" name="Rectángulo 13"/>
          <p:cNvSpPr/>
          <p:nvPr/>
        </p:nvSpPr>
        <p:spPr>
          <a:xfrm>
            <a:off x="6609600" y="4415361"/>
            <a:ext cx="2295821" cy="40011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es-CO" sz="2000" dirty="0">
                <a:sym typeface="Wingdings" panose="05000000000000000000" pitchFamily="2" charset="2"/>
              </a:rPr>
              <a:t>HC (90%) y PC (10%)</a:t>
            </a:r>
          </a:p>
        </p:txBody>
      </p:sp>
      <p:sp>
        <p:nvSpPr>
          <p:cNvPr id="15" name="Rectángulo 14"/>
          <p:cNvSpPr/>
          <p:nvPr/>
        </p:nvSpPr>
        <p:spPr>
          <a:xfrm>
            <a:off x="6609600" y="5494727"/>
            <a:ext cx="2701381" cy="40011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es-CO" sz="2000" dirty="0">
                <a:sym typeface="Wingdings" panose="05000000000000000000" pitchFamily="2" charset="2"/>
              </a:rPr>
              <a:t>PC (80- 90%) y HV (10%)</a:t>
            </a:r>
          </a:p>
        </p:txBody>
      </p:sp>
      <p:pic>
        <p:nvPicPr>
          <p:cNvPr id="24" name="Picture 6" descr="Ganglio linfátic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20595" y="4485824"/>
            <a:ext cx="2273726" cy="14610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54149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lecha abajo 6"/>
          <p:cNvSpPr/>
          <p:nvPr/>
        </p:nvSpPr>
        <p:spPr>
          <a:xfrm>
            <a:off x="5759597" y="1163567"/>
            <a:ext cx="620913" cy="5114403"/>
          </a:xfrm>
          <a:prstGeom prst="down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s-CO"/>
          </a:p>
        </p:txBody>
      </p:sp>
      <p:sp>
        <p:nvSpPr>
          <p:cNvPr id="2" name="Título 1"/>
          <p:cNvSpPr>
            <a:spLocks noGrp="1"/>
          </p:cNvSpPr>
          <p:nvPr>
            <p:ph type="title"/>
          </p:nvPr>
        </p:nvSpPr>
        <p:spPr>
          <a:xfrm>
            <a:off x="4503907" y="436526"/>
            <a:ext cx="3083299" cy="549657"/>
          </a:xfrm>
        </p:spPr>
        <p:txBody>
          <a:bodyPr>
            <a:noAutofit/>
          </a:bodyPr>
          <a:lstStyle/>
          <a:p>
            <a:pPr algn="ctr"/>
            <a:r>
              <a:rPr lang="es-VE" sz="3600" dirty="0">
                <a:ln w="22225">
                  <a:solidFill>
                    <a:schemeClr val="accent2"/>
                  </a:solidFill>
                  <a:prstDash val="solid"/>
                </a:ln>
                <a:solidFill>
                  <a:schemeClr val="accent2">
                    <a:lumMod val="40000"/>
                    <a:lumOff val="60000"/>
                  </a:schemeClr>
                </a:solidFill>
              </a:rPr>
              <a:t>ETIOLOGIA</a:t>
            </a:r>
            <a:r>
              <a:rPr lang="es-CO" dirty="0"/>
              <a:t/>
            </a:r>
            <a:br>
              <a:rPr lang="es-CO" dirty="0"/>
            </a:br>
            <a:endParaRPr lang="es-CO" dirty="0"/>
          </a:p>
        </p:txBody>
      </p:sp>
      <p:sp>
        <p:nvSpPr>
          <p:cNvPr id="3" name="Marcador de contenido 2"/>
          <p:cNvSpPr>
            <a:spLocks noGrp="1"/>
          </p:cNvSpPr>
          <p:nvPr>
            <p:ph idx="1"/>
          </p:nvPr>
        </p:nvSpPr>
        <p:spPr>
          <a:xfrm>
            <a:off x="1778759" y="4095333"/>
            <a:ext cx="8770426" cy="1133058"/>
          </a:xfrm>
        </p:spPr>
        <p:style>
          <a:lnRef idx="2">
            <a:schemeClr val="accent4"/>
          </a:lnRef>
          <a:fillRef idx="1">
            <a:schemeClr val="lt1"/>
          </a:fillRef>
          <a:effectRef idx="0">
            <a:schemeClr val="accent4"/>
          </a:effectRef>
          <a:fontRef idx="minor">
            <a:schemeClr val="dk1"/>
          </a:fontRef>
        </p:style>
        <p:txBody>
          <a:bodyPr/>
          <a:lstStyle/>
          <a:p>
            <a:pPr algn="ctr"/>
            <a:r>
              <a:rPr lang="es-VE" sz="2000" dirty="0"/>
              <a:t>E</a:t>
            </a:r>
            <a:r>
              <a:rPr lang="es-VE" sz="2000" dirty="0" smtClean="0"/>
              <a:t>stablece que la ECM es debido a una producción anómala de IL-6 por los linfocitos B en la zona del manto que se estimulan en la mayor parte por el VHH-8, donde los mediadores inflamatorios y la confección por estos virus son importantes en el desarrollo de la sintomatología y etiopatogenia.  </a:t>
            </a:r>
            <a:endParaRPr lang="es-CO" sz="2000" dirty="0" smtClean="0"/>
          </a:p>
          <a:p>
            <a:endParaRPr lang="es-CO" sz="2000" dirty="0"/>
          </a:p>
        </p:txBody>
      </p:sp>
      <p:sp>
        <p:nvSpPr>
          <p:cNvPr id="4" name="Rectángulo 3"/>
          <p:cNvSpPr/>
          <p:nvPr/>
        </p:nvSpPr>
        <p:spPr>
          <a:xfrm>
            <a:off x="1778759" y="1358456"/>
            <a:ext cx="8770426" cy="707886"/>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lgn="ctr"/>
            <a:r>
              <a:rPr lang="es-VE" sz="2000" dirty="0"/>
              <a:t>La etiología de la ECU es muy poco entendida debido a que no se han identificado factores genéticos o tóxicos que explique su </a:t>
            </a:r>
            <a:r>
              <a:rPr lang="es-VE" sz="2000" dirty="0" smtClean="0"/>
              <a:t>origen.</a:t>
            </a:r>
            <a:endParaRPr lang="es-CO" sz="2000" dirty="0"/>
          </a:p>
        </p:txBody>
      </p:sp>
      <p:sp>
        <p:nvSpPr>
          <p:cNvPr id="5" name="Rectángulo 4"/>
          <p:cNvSpPr/>
          <p:nvPr/>
        </p:nvSpPr>
        <p:spPr>
          <a:xfrm>
            <a:off x="1778759" y="2324774"/>
            <a:ext cx="8770426" cy="1015663"/>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lgn="ctr"/>
            <a:r>
              <a:rPr lang="es-VE" sz="2000" dirty="0" smtClean="0"/>
              <a:t>En el caso de la ECM, varios estudios han planteado la asociación con factores predisponentes como lo es la infección por el </a:t>
            </a:r>
            <a:r>
              <a:rPr lang="es-VE" sz="2000" dirty="0" err="1" smtClean="0"/>
              <a:t>herpervirus</a:t>
            </a:r>
            <a:r>
              <a:rPr lang="es-VE" sz="2000" dirty="0" smtClean="0"/>
              <a:t> humano 8 (VHH-8) y el virus de la inmunodeficiencia humano (VIH), </a:t>
            </a:r>
            <a:endParaRPr lang="es-CO" sz="2000" dirty="0"/>
          </a:p>
        </p:txBody>
      </p:sp>
      <p:sp>
        <p:nvSpPr>
          <p:cNvPr id="6" name="Rectángulo 5"/>
          <p:cNvSpPr/>
          <p:nvPr/>
        </p:nvSpPr>
        <p:spPr>
          <a:xfrm>
            <a:off x="4789989" y="3502589"/>
            <a:ext cx="2511137" cy="400110"/>
          </a:xfrm>
          <a:prstGeom prst="rect">
            <a:avLst/>
          </a:prstGeom>
        </p:spPr>
        <p:style>
          <a:lnRef idx="2">
            <a:schemeClr val="accent4"/>
          </a:lnRef>
          <a:fillRef idx="1">
            <a:schemeClr val="lt1"/>
          </a:fillRef>
          <a:effectRef idx="0">
            <a:schemeClr val="accent4"/>
          </a:effectRef>
          <a:fontRef idx="minor">
            <a:schemeClr val="dk1"/>
          </a:fontRef>
        </p:style>
        <p:txBody>
          <a:bodyPr wrap="none">
            <a:spAutoFit/>
          </a:bodyPr>
          <a:lstStyle/>
          <a:p>
            <a:r>
              <a:rPr lang="es-VE" sz="2000" dirty="0" smtClean="0"/>
              <a:t>Modelo </a:t>
            </a:r>
            <a:r>
              <a:rPr lang="es-VE" sz="2000" dirty="0"/>
              <a:t>más aceptado</a:t>
            </a:r>
            <a:endParaRPr lang="es-CO" sz="2000" dirty="0"/>
          </a:p>
        </p:txBody>
      </p:sp>
      <p:sp>
        <p:nvSpPr>
          <p:cNvPr id="8" name="AutoShape 2" descr="Virus: ¿Cómo funcionan?"/>
          <p:cNvSpPr>
            <a:spLocks noChangeAspect="1" noChangeArrowheads="1"/>
          </p:cNvSpPr>
          <p:nvPr/>
        </p:nvSpPr>
        <p:spPr bwMode="auto">
          <a:xfrm>
            <a:off x="9351550" y="4492870"/>
            <a:ext cx="77345" cy="7734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5126" name="Picture 6" descr="Así secuestra tus células el coronavirus - The New York Time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1670" y="-16281"/>
            <a:ext cx="2840146" cy="115659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Así secuestra tus células el coronavirus - The New York Time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28361" y="58807"/>
            <a:ext cx="3401871" cy="138534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Así secuestra tus células el coronavirus - The New York Time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78958" y="5328390"/>
            <a:ext cx="2374143" cy="96682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Así secuestra tus células el coronavirus - The New York Time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5080" y="2509014"/>
            <a:ext cx="2104400" cy="85697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Así secuestra tus células el coronavirus - The New York Time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95107" y="5496223"/>
            <a:ext cx="2392073" cy="97412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Así secuestra tus células el coronavirus - The New York Times"/>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347676" y="2738627"/>
            <a:ext cx="1844324" cy="751066"/>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Curso de Introducción a la Inmunologia Porcina. Segunda Edición ..."/>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33168" y="1250966"/>
            <a:ext cx="1271665" cy="92286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8" descr="Curso de Introducción a la Inmunologia Porcina. Segunda Edición ..."/>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64722" y="4014388"/>
            <a:ext cx="1271665" cy="92286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8" descr="Curso de Introducción a la Inmunologia Porcina. Segunda Edición ..."/>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920335" y="4475821"/>
            <a:ext cx="1271665" cy="92286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8" descr="Curso de Introducción a la Inmunologia Porcina. Segunda Edición ..."/>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024947" y="5605964"/>
            <a:ext cx="1178477" cy="855238"/>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8" descr="Curso de Introducción a la Inmunologia Porcina. Segunda Edición ..."/>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888792" y="1566169"/>
            <a:ext cx="1095984" cy="7953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19189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bwMode="auto">
          <a:xfrm>
            <a:off x="1803402" y="423825"/>
            <a:ext cx="7696199" cy="549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algn="l" rtl="0" eaLnBrk="1" fontAlgn="base" hangingPunct="1">
              <a:lnSpc>
                <a:spcPct val="90000"/>
              </a:lnSpc>
              <a:spcBef>
                <a:spcPct val="0"/>
              </a:spcBef>
              <a:spcAft>
                <a:spcPct val="0"/>
              </a:spcAft>
              <a:defRPr sz="2800" b="1" kern="1200">
                <a:solidFill>
                  <a:srgbClr val="AD3333"/>
                </a:solidFill>
                <a:latin typeface="Calibri" panose="020F0502020204030204" pitchFamily="34" charset="0"/>
                <a:ea typeface="MS PGothic" panose="020B0600070205080204" pitchFamily="34" charset="-128"/>
                <a:cs typeface="+mj-cs"/>
              </a:defRPr>
            </a:lvl1pPr>
            <a:lvl2pPr algn="l" rtl="0" eaLnBrk="1" fontAlgn="base" hangingPunct="1">
              <a:lnSpc>
                <a:spcPct val="90000"/>
              </a:lnSpc>
              <a:spcBef>
                <a:spcPct val="0"/>
              </a:spcBef>
              <a:spcAft>
                <a:spcPct val="0"/>
              </a:spcAft>
              <a:defRPr sz="4400">
                <a:solidFill>
                  <a:schemeClr val="tx1"/>
                </a:solidFill>
                <a:latin typeface="Calibri Light"/>
                <a:ea typeface="MS PGothic" panose="020B0600070205080204" pitchFamily="34" charset="-128"/>
              </a:defRPr>
            </a:lvl2pPr>
            <a:lvl3pPr algn="l" rtl="0" eaLnBrk="1" fontAlgn="base" hangingPunct="1">
              <a:lnSpc>
                <a:spcPct val="90000"/>
              </a:lnSpc>
              <a:spcBef>
                <a:spcPct val="0"/>
              </a:spcBef>
              <a:spcAft>
                <a:spcPct val="0"/>
              </a:spcAft>
              <a:defRPr sz="4400">
                <a:solidFill>
                  <a:schemeClr val="tx1"/>
                </a:solidFill>
                <a:latin typeface="Calibri Light"/>
                <a:ea typeface="MS PGothic" panose="020B0600070205080204" pitchFamily="34" charset="-128"/>
              </a:defRPr>
            </a:lvl3pPr>
            <a:lvl4pPr algn="l" rtl="0" eaLnBrk="1" fontAlgn="base" hangingPunct="1">
              <a:lnSpc>
                <a:spcPct val="90000"/>
              </a:lnSpc>
              <a:spcBef>
                <a:spcPct val="0"/>
              </a:spcBef>
              <a:spcAft>
                <a:spcPct val="0"/>
              </a:spcAft>
              <a:defRPr sz="4400">
                <a:solidFill>
                  <a:schemeClr val="tx1"/>
                </a:solidFill>
                <a:latin typeface="Calibri Light"/>
                <a:ea typeface="MS PGothic" panose="020B0600070205080204" pitchFamily="34" charset="-128"/>
              </a:defRPr>
            </a:lvl4pPr>
            <a:lvl5pPr algn="l" rtl="0" eaLnBrk="1" fontAlgn="base" hangingPunct="1">
              <a:lnSpc>
                <a:spcPct val="90000"/>
              </a:lnSpc>
              <a:spcBef>
                <a:spcPct val="0"/>
              </a:spcBef>
              <a:spcAft>
                <a:spcPct val="0"/>
              </a:spcAft>
              <a:defRPr sz="4400">
                <a:solidFill>
                  <a:schemeClr val="tx1"/>
                </a:solidFill>
                <a:latin typeface="Calibri Light"/>
                <a:ea typeface="MS PGothic" panose="020B0600070205080204" pitchFamily="34" charset="-128"/>
              </a:defRPr>
            </a:lvl5pPr>
            <a:lvl6pPr marL="457200" algn="l" rtl="0" eaLnBrk="1" fontAlgn="base" hangingPunct="1">
              <a:lnSpc>
                <a:spcPct val="90000"/>
              </a:lnSpc>
              <a:spcBef>
                <a:spcPct val="0"/>
              </a:spcBef>
              <a:spcAft>
                <a:spcPct val="0"/>
              </a:spcAft>
              <a:defRPr sz="4400">
                <a:solidFill>
                  <a:schemeClr val="tx1"/>
                </a:solidFill>
                <a:latin typeface="Calibri Light"/>
              </a:defRPr>
            </a:lvl6pPr>
            <a:lvl7pPr marL="914400" algn="l" rtl="0" eaLnBrk="1" fontAlgn="base" hangingPunct="1">
              <a:lnSpc>
                <a:spcPct val="90000"/>
              </a:lnSpc>
              <a:spcBef>
                <a:spcPct val="0"/>
              </a:spcBef>
              <a:spcAft>
                <a:spcPct val="0"/>
              </a:spcAft>
              <a:defRPr sz="4400">
                <a:solidFill>
                  <a:schemeClr val="tx1"/>
                </a:solidFill>
                <a:latin typeface="Calibri Light"/>
              </a:defRPr>
            </a:lvl7pPr>
            <a:lvl8pPr marL="1371600" algn="l" rtl="0" eaLnBrk="1" fontAlgn="base" hangingPunct="1">
              <a:lnSpc>
                <a:spcPct val="90000"/>
              </a:lnSpc>
              <a:spcBef>
                <a:spcPct val="0"/>
              </a:spcBef>
              <a:spcAft>
                <a:spcPct val="0"/>
              </a:spcAft>
              <a:defRPr sz="4400">
                <a:solidFill>
                  <a:schemeClr val="tx1"/>
                </a:solidFill>
                <a:latin typeface="Calibri Light"/>
              </a:defRPr>
            </a:lvl8pPr>
            <a:lvl9pPr marL="1828800" algn="l" rtl="0" eaLnBrk="1" fontAlgn="base" hangingPunct="1">
              <a:lnSpc>
                <a:spcPct val="90000"/>
              </a:lnSpc>
              <a:spcBef>
                <a:spcPct val="0"/>
              </a:spcBef>
              <a:spcAft>
                <a:spcPct val="0"/>
              </a:spcAft>
              <a:defRPr sz="4400">
                <a:solidFill>
                  <a:schemeClr val="tx1"/>
                </a:solidFill>
                <a:latin typeface="Calibri Light"/>
              </a:defRPr>
            </a:lvl9pPr>
          </a:lstStyle>
          <a:p>
            <a:pPr algn="ctr"/>
            <a:r>
              <a:rPr lang="es-CO" sz="3600" dirty="0" smtClean="0">
                <a:ln w="22225">
                  <a:solidFill>
                    <a:schemeClr val="accent2"/>
                  </a:solidFill>
                  <a:prstDash val="solid"/>
                </a:ln>
                <a:solidFill>
                  <a:schemeClr val="accent2">
                    <a:lumMod val="40000"/>
                    <a:lumOff val="60000"/>
                  </a:schemeClr>
                </a:solidFill>
              </a:rPr>
              <a:t>CLASIFICACIÓN DE LA ENFERMEDAD DE </a:t>
            </a:r>
            <a:r>
              <a:rPr lang="es-CO" sz="3600" dirty="0" err="1" smtClean="0">
                <a:ln w="22225">
                  <a:solidFill>
                    <a:schemeClr val="accent2"/>
                  </a:solidFill>
                  <a:prstDash val="solid"/>
                </a:ln>
                <a:solidFill>
                  <a:schemeClr val="accent2">
                    <a:lumMod val="40000"/>
                    <a:lumOff val="60000"/>
                  </a:schemeClr>
                </a:solidFill>
              </a:rPr>
              <a:t>CASTLEMAN</a:t>
            </a:r>
            <a:endParaRPr lang="es-CO" dirty="0"/>
          </a:p>
        </p:txBody>
      </p:sp>
      <p:graphicFrame>
        <p:nvGraphicFramePr>
          <p:cNvPr id="11" name="Diagrama 10"/>
          <p:cNvGraphicFramePr/>
          <p:nvPr>
            <p:extLst>
              <p:ext uri="{D42A27DB-BD31-4B8C-83A1-F6EECF244321}">
                <p14:modId xmlns:p14="http://schemas.microsoft.com/office/powerpoint/2010/main" val="509186816"/>
              </p:ext>
            </p:extLst>
          </p:nvPr>
        </p:nvGraphicFramePr>
        <p:xfrm>
          <a:off x="774700" y="698654"/>
          <a:ext cx="11277600" cy="576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2" name="Picture 6" descr="Así secuestra tus células el coronavirus - The New York Times"/>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0268" y="1495774"/>
            <a:ext cx="2840146" cy="115659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Así secuestra tus células el coronavirus - The New York Times"/>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355945" y="1612709"/>
            <a:ext cx="2840146" cy="115659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8" descr="Curso de Introducción a la Inmunologia Porcina. Segunda Edición ..."/>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192549" y="3120121"/>
            <a:ext cx="1271665" cy="92286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8" descr="Curso de Introducción a la Inmunologia Porcina. Segunda Edición ..."/>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3106538"/>
            <a:ext cx="1271665" cy="9228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78783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bwMode="auto">
          <a:xfrm>
            <a:off x="2013264" y="168992"/>
            <a:ext cx="7696199" cy="549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algn="l" rtl="0" eaLnBrk="1" fontAlgn="base" hangingPunct="1">
              <a:lnSpc>
                <a:spcPct val="90000"/>
              </a:lnSpc>
              <a:spcBef>
                <a:spcPct val="0"/>
              </a:spcBef>
              <a:spcAft>
                <a:spcPct val="0"/>
              </a:spcAft>
              <a:defRPr sz="2800" b="1" kern="1200">
                <a:solidFill>
                  <a:srgbClr val="AD3333"/>
                </a:solidFill>
                <a:latin typeface="Calibri" panose="020F0502020204030204" pitchFamily="34" charset="0"/>
                <a:ea typeface="MS PGothic" panose="020B0600070205080204" pitchFamily="34" charset="-128"/>
                <a:cs typeface="+mj-cs"/>
              </a:defRPr>
            </a:lvl1pPr>
            <a:lvl2pPr algn="l" rtl="0" eaLnBrk="1" fontAlgn="base" hangingPunct="1">
              <a:lnSpc>
                <a:spcPct val="90000"/>
              </a:lnSpc>
              <a:spcBef>
                <a:spcPct val="0"/>
              </a:spcBef>
              <a:spcAft>
                <a:spcPct val="0"/>
              </a:spcAft>
              <a:defRPr sz="4400">
                <a:solidFill>
                  <a:schemeClr val="tx1"/>
                </a:solidFill>
                <a:latin typeface="Calibri Light"/>
                <a:ea typeface="MS PGothic" panose="020B0600070205080204" pitchFamily="34" charset="-128"/>
              </a:defRPr>
            </a:lvl2pPr>
            <a:lvl3pPr algn="l" rtl="0" eaLnBrk="1" fontAlgn="base" hangingPunct="1">
              <a:lnSpc>
                <a:spcPct val="90000"/>
              </a:lnSpc>
              <a:spcBef>
                <a:spcPct val="0"/>
              </a:spcBef>
              <a:spcAft>
                <a:spcPct val="0"/>
              </a:spcAft>
              <a:defRPr sz="4400">
                <a:solidFill>
                  <a:schemeClr val="tx1"/>
                </a:solidFill>
                <a:latin typeface="Calibri Light"/>
                <a:ea typeface="MS PGothic" panose="020B0600070205080204" pitchFamily="34" charset="-128"/>
              </a:defRPr>
            </a:lvl3pPr>
            <a:lvl4pPr algn="l" rtl="0" eaLnBrk="1" fontAlgn="base" hangingPunct="1">
              <a:lnSpc>
                <a:spcPct val="90000"/>
              </a:lnSpc>
              <a:spcBef>
                <a:spcPct val="0"/>
              </a:spcBef>
              <a:spcAft>
                <a:spcPct val="0"/>
              </a:spcAft>
              <a:defRPr sz="4400">
                <a:solidFill>
                  <a:schemeClr val="tx1"/>
                </a:solidFill>
                <a:latin typeface="Calibri Light"/>
                <a:ea typeface="MS PGothic" panose="020B0600070205080204" pitchFamily="34" charset="-128"/>
              </a:defRPr>
            </a:lvl4pPr>
            <a:lvl5pPr algn="l" rtl="0" eaLnBrk="1" fontAlgn="base" hangingPunct="1">
              <a:lnSpc>
                <a:spcPct val="90000"/>
              </a:lnSpc>
              <a:spcBef>
                <a:spcPct val="0"/>
              </a:spcBef>
              <a:spcAft>
                <a:spcPct val="0"/>
              </a:spcAft>
              <a:defRPr sz="4400">
                <a:solidFill>
                  <a:schemeClr val="tx1"/>
                </a:solidFill>
                <a:latin typeface="Calibri Light"/>
                <a:ea typeface="MS PGothic" panose="020B0600070205080204" pitchFamily="34" charset="-128"/>
              </a:defRPr>
            </a:lvl5pPr>
            <a:lvl6pPr marL="457200" algn="l" rtl="0" eaLnBrk="1" fontAlgn="base" hangingPunct="1">
              <a:lnSpc>
                <a:spcPct val="90000"/>
              </a:lnSpc>
              <a:spcBef>
                <a:spcPct val="0"/>
              </a:spcBef>
              <a:spcAft>
                <a:spcPct val="0"/>
              </a:spcAft>
              <a:defRPr sz="4400">
                <a:solidFill>
                  <a:schemeClr val="tx1"/>
                </a:solidFill>
                <a:latin typeface="Calibri Light"/>
              </a:defRPr>
            </a:lvl6pPr>
            <a:lvl7pPr marL="914400" algn="l" rtl="0" eaLnBrk="1" fontAlgn="base" hangingPunct="1">
              <a:lnSpc>
                <a:spcPct val="90000"/>
              </a:lnSpc>
              <a:spcBef>
                <a:spcPct val="0"/>
              </a:spcBef>
              <a:spcAft>
                <a:spcPct val="0"/>
              </a:spcAft>
              <a:defRPr sz="4400">
                <a:solidFill>
                  <a:schemeClr val="tx1"/>
                </a:solidFill>
                <a:latin typeface="Calibri Light"/>
              </a:defRPr>
            </a:lvl7pPr>
            <a:lvl8pPr marL="1371600" algn="l" rtl="0" eaLnBrk="1" fontAlgn="base" hangingPunct="1">
              <a:lnSpc>
                <a:spcPct val="90000"/>
              </a:lnSpc>
              <a:spcBef>
                <a:spcPct val="0"/>
              </a:spcBef>
              <a:spcAft>
                <a:spcPct val="0"/>
              </a:spcAft>
              <a:defRPr sz="4400">
                <a:solidFill>
                  <a:schemeClr val="tx1"/>
                </a:solidFill>
                <a:latin typeface="Calibri Light"/>
              </a:defRPr>
            </a:lvl8pPr>
            <a:lvl9pPr marL="1828800" algn="l" rtl="0" eaLnBrk="1" fontAlgn="base" hangingPunct="1">
              <a:lnSpc>
                <a:spcPct val="90000"/>
              </a:lnSpc>
              <a:spcBef>
                <a:spcPct val="0"/>
              </a:spcBef>
              <a:spcAft>
                <a:spcPct val="0"/>
              </a:spcAft>
              <a:defRPr sz="4400">
                <a:solidFill>
                  <a:schemeClr val="tx1"/>
                </a:solidFill>
                <a:latin typeface="Calibri Light"/>
              </a:defRPr>
            </a:lvl9pPr>
          </a:lstStyle>
          <a:p>
            <a:pPr algn="ctr"/>
            <a:r>
              <a:rPr lang="es-CO" sz="3600" dirty="0" smtClean="0">
                <a:ln w="22225">
                  <a:solidFill>
                    <a:schemeClr val="accent2"/>
                  </a:solidFill>
                  <a:prstDash val="solid"/>
                </a:ln>
                <a:solidFill>
                  <a:schemeClr val="accent2">
                    <a:lumMod val="40000"/>
                    <a:lumOff val="60000"/>
                  </a:schemeClr>
                </a:solidFill>
              </a:rPr>
              <a:t>CLASIFICACIÓN DE LA ENFERMEDAD DE </a:t>
            </a:r>
            <a:r>
              <a:rPr lang="es-CO" sz="3600" dirty="0" err="1" smtClean="0">
                <a:ln w="22225">
                  <a:solidFill>
                    <a:schemeClr val="accent2"/>
                  </a:solidFill>
                  <a:prstDash val="solid"/>
                </a:ln>
                <a:solidFill>
                  <a:schemeClr val="accent2">
                    <a:lumMod val="40000"/>
                    <a:lumOff val="60000"/>
                  </a:schemeClr>
                </a:solidFill>
              </a:rPr>
              <a:t>CASTLEMAN</a:t>
            </a:r>
            <a:endParaRPr lang="es-CO" dirty="0"/>
          </a:p>
        </p:txBody>
      </p:sp>
      <p:sp>
        <p:nvSpPr>
          <p:cNvPr id="5" name="Título 1"/>
          <p:cNvSpPr txBox="1">
            <a:spLocks/>
          </p:cNvSpPr>
          <p:nvPr/>
        </p:nvSpPr>
        <p:spPr bwMode="auto">
          <a:xfrm>
            <a:off x="-817379" y="1490625"/>
            <a:ext cx="7696199" cy="549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algn="l" rtl="0" eaLnBrk="1" fontAlgn="base" hangingPunct="1">
              <a:lnSpc>
                <a:spcPct val="90000"/>
              </a:lnSpc>
              <a:spcBef>
                <a:spcPct val="0"/>
              </a:spcBef>
              <a:spcAft>
                <a:spcPct val="0"/>
              </a:spcAft>
              <a:defRPr sz="2800" b="1" kern="1200">
                <a:solidFill>
                  <a:srgbClr val="AD3333"/>
                </a:solidFill>
                <a:latin typeface="Calibri" panose="020F0502020204030204" pitchFamily="34" charset="0"/>
                <a:ea typeface="MS PGothic" panose="020B0600070205080204" pitchFamily="34" charset="-128"/>
                <a:cs typeface="+mj-cs"/>
              </a:defRPr>
            </a:lvl1pPr>
            <a:lvl2pPr algn="l" rtl="0" eaLnBrk="1" fontAlgn="base" hangingPunct="1">
              <a:lnSpc>
                <a:spcPct val="90000"/>
              </a:lnSpc>
              <a:spcBef>
                <a:spcPct val="0"/>
              </a:spcBef>
              <a:spcAft>
                <a:spcPct val="0"/>
              </a:spcAft>
              <a:defRPr sz="4400">
                <a:solidFill>
                  <a:schemeClr val="tx1"/>
                </a:solidFill>
                <a:latin typeface="Calibri Light"/>
                <a:ea typeface="MS PGothic" panose="020B0600070205080204" pitchFamily="34" charset="-128"/>
              </a:defRPr>
            </a:lvl2pPr>
            <a:lvl3pPr algn="l" rtl="0" eaLnBrk="1" fontAlgn="base" hangingPunct="1">
              <a:lnSpc>
                <a:spcPct val="90000"/>
              </a:lnSpc>
              <a:spcBef>
                <a:spcPct val="0"/>
              </a:spcBef>
              <a:spcAft>
                <a:spcPct val="0"/>
              </a:spcAft>
              <a:defRPr sz="4400">
                <a:solidFill>
                  <a:schemeClr val="tx1"/>
                </a:solidFill>
                <a:latin typeface="Calibri Light"/>
                <a:ea typeface="MS PGothic" panose="020B0600070205080204" pitchFamily="34" charset="-128"/>
              </a:defRPr>
            </a:lvl3pPr>
            <a:lvl4pPr algn="l" rtl="0" eaLnBrk="1" fontAlgn="base" hangingPunct="1">
              <a:lnSpc>
                <a:spcPct val="90000"/>
              </a:lnSpc>
              <a:spcBef>
                <a:spcPct val="0"/>
              </a:spcBef>
              <a:spcAft>
                <a:spcPct val="0"/>
              </a:spcAft>
              <a:defRPr sz="4400">
                <a:solidFill>
                  <a:schemeClr val="tx1"/>
                </a:solidFill>
                <a:latin typeface="Calibri Light"/>
                <a:ea typeface="MS PGothic" panose="020B0600070205080204" pitchFamily="34" charset="-128"/>
              </a:defRPr>
            </a:lvl4pPr>
            <a:lvl5pPr algn="l" rtl="0" eaLnBrk="1" fontAlgn="base" hangingPunct="1">
              <a:lnSpc>
                <a:spcPct val="90000"/>
              </a:lnSpc>
              <a:spcBef>
                <a:spcPct val="0"/>
              </a:spcBef>
              <a:spcAft>
                <a:spcPct val="0"/>
              </a:spcAft>
              <a:defRPr sz="4400">
                <a:solidFill>
                  <a:schemeClr val="tx1"/>
                </a:solidFill>
                <a:latin typeface="Calibri Light"/>
                <a:ea typeface="MS PGothic" panose="020B0600070205080204" pitchFamily="34" charset="-128"/>
              </a:defRPr>
            </a:lvl5pPr>
            <a:lvl6pPr marL="457200" algn="l" rtl="0" eaLnBrk="1" fontAlgn="base" hangingPunct="1">
              <a:lnSpc>
                <a:spcPct val="90000"/>
              </a:lnSpc>
              <a:spcBef>
                <a:spcPct val="0"/>
              </a:spcBef>
              <a:spcAft>
                <a:spcPct val="0"/>
              </a:spcAft>
              <a:defRPr sz="4400">
                <a:solidFill>
                  <a:schemeClr val="tx1"/>
                </a:solidFill>
                <a:latin typeface="Calibri Light"/>
              </a:defRPr>
            </a:lvl6pPr>
            <a:lvl7pPr marL="914400" algn="l" rtl="0" eaLnBrk="1" fontAlgn="base" hangingPunct="1">
              <a:lnSpc>
                <a:spcPct val="90000"/>
              </a:lnSpc>
              <a:spcBef>
                <a:spcPct val="0"/>
              </a:spcBef>
              <a:spcAft>
                <a:spcPct val="0"/>
              </a:spcAft>
              <a:defRPr sz="4400">
                <a:solidFill>
                  <a:schemeClr val="tx1"/>
                </a:solidFill>
                <a:latin typeface="Calibri Light"/>
              </a:defRPr>
            </a:lvl7pPr>
            <a:lvl8pPr marL="1371600" algn="l" rtl="0" eaLnBrk="1" fontAlgn="base" hangingPunct="1">
              <a:lnSpc>
                <a:spcPct val="90000"/>
              </a:lnSpc>
              <a:spcBef>
                <a:spcPct val="0"/>
              </a:spcBef>
              <a:spcAft>
                <a:spcPct val="0"/>
              </a:spcAft>
              <a:defRPr sz="4400">
                <a:solidFill>
                  <a:schemeClr val="tx1"/>
                </a:solidFill>
                <a:latin typeface="Calibri Light"/>
              </a:defRPr>
            </a:lvl8pPr>
            <a:lvl9pPr marL="1828800" algn="l" rtl="0" eaLnBrk="1" fontAlgn="base" hangingPunct="1">
              <a:lnSpc>
                <a:spcPct val="90000"/>
              </a:lnSpc>
              <a:spcBef>
                <a:spcPct val="0"/>
              </a:spcBef>
              <a:spcAft>
                <a:spcPct val="0"/>
              </a:spcAft>
              <a:defRPr sz="4400">
                <a:solidFill>
                  <a:schemeClr val="tx1"/>
                </a:solidFill>
                <a:latin typeface="Calibri Light"/>
              </a:defRPr>
            </a:lvl9pPr>
          </a:lstStyle>
          <a:p>
            <a:pPr algn="ctr"/>
            <a:r>
              <a:rPr lang="es-CO" dirty="0" smtClean="0">
                <a:ln w="6600">
                  <a:solidFill>
                    <a:schemeClr val="accent2"/>
                  </a:solidFill>
                  <a:prstDash val="solid"/>
                </a:ln>
                <a:solidFill>
                  <a:srgbClr val="FFFFFF"/>
                </a:solidFill>
                <a:effectLst>
                  <a:outerShdw dist="38100" dir="2700000" algn="tl" rotWithShape="0">
                    <a:schemeClr val="accent2"/>
                  </a:outerShdw>
                </a:effectLst>
              </a:rPr>
              <a:t>SEGÚN LA PRESENTACIÓN CLÍNICA</a:t>
            </a:r>
            <a:endParaRPr lang="es-CO"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6" name="Rectángulo 5"/>
          <p:cNvSpPr/>
          <p:nvPr/>
        </p:nvSpPr>
        <p:spPr>
          <a:xfrm>
            <a:off x="4014592" y="3373966"/>
            <a:ext cx="4144084" cy="923330"/>
          </a:xfrm>
          <a:prstGeom prst="rect">
            <a:avLst/>
          </a:prstGeom>
        </p:spPr>
        <p:style>
          <a:lnRef idx="3">
            <a:schemeClr val="lt1"/>
          </a:lnRef>
          <a:fillRef idx="1">
            <a:schemeClr val="accent3"/>
          </a:fillRef>
          <a:effectRef idx="1">
            <a:schemeClr val="accent3"/>
          </a:effectRef>
          <a:fontRef idx="minor">
            <a:schemeClr val="lt1"/>
          </a:fontRef>
        </p:style>
        <p:txBody>
          <a:bodyPr wrap="none" lIns="91440" tIns="45720" rIns="91440" bIns="45720">
            <a:spAutoFit/>
          </a:bodyPr>
          <a:lstStyle/>
          <a:p>
            <a:pPr algn="ctr"/>
            <a:r>
              <a:rPr lang="es-ES" sz="5400" b="1"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UNICENTRICA</a:t>
            </a:r>
            <a:endParaRPr lang="es-ES" sz="54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7" name="Rectángulo 6"/>
          <p:cNvSpPr/>
          <p:nvPr/>
        </p:nvSpPr>
        <p:spPr>
          <a:xfrm>
            <a:off x="3030720" y="2198868"/>
            <a:ext cx="6096000" cy="646331"/>
          </a:xfrm>
          <a:prstGeom prst="rect">
            <a:avLst/>
          </a:prstGeom>
        </p:spPr>
        <p:style>
          <a:lnRef idx="3">
            <a:schemeClr val="lt1"/>
          </a:lnRef>
          <a:fillRef idx="1">
            <a:schemeClr val="accent5"/>
          </a:fillRef>
          <a:effectRef idx="1">
            <a:schemeClr val="accent5"/>
          </a:effectRef>
          <a:fontRef idx="minor">
            <a:schemeClr val="lt1"/>
          </a:fontRef>
        </p:style>
        <p:txBody>
          <a:bodyPr>
            <a:spAutoFit/>
          </a:bodyPr>
          <a:lstStyle/>
          <a:p>
            <a:pPr algn="ctr"/>
            <a:r>
              <a:rPr lang="es-CO" dirty="0" smtClean="0">
                <a:latin typeface="Arial" panose="020B0604020202020204" pitchFamily="34" charset="0"/>
                <a:ea typeface="Times New Roman" panose="02020603050405020304" pitchFamily="18" charset="0"/>
              </a:rPr>
              <a:t>Crecimiento </a:t>
            </a:r>
            <a:r>
              <a:rPr lang="es-CO" dirty="0">
                <a:latin typeface="Arial" panose="020B0604020202020204" pitchFamily="34" charset="0"/>
                <a:ea typeface="Times New Roman" panose="02020603050405020304" pitchFamily="18" charset="0"/>
              </a:rPr>
              <a:t>de un solo ganglio linfático o  de  ganglios  linfáticos  de  una  misma  región</a:t>
            </a:r>
            <a:endParaRPr lang="es-CO" dirty="0"/>
          </a:p>
        </p:txBody>
      </p:sp>
      <p:sp>
        <p:nvSpPr>
          <p:cNvPr id="8" name="Rectángulo 7"/>
          <p:cNvSpPr/>
          <p:nvPr/>
        </p:nvSpPr>
        <p:spPr>
          <a:xfrm>
            <a:off x="8756969" y="3328842"/>
            <a:ext cx="3289300" cy="923330"/>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algn="ctr"/>
            <a:r>
              <a:rPr lang="es-CO" dirty="0" smtClean="0"/>
              <a:t>Asintomático</a:t>
            </a:r>
            <a:r>
              <a:rPr lang="es-CO" dirty="0"/>
              <a:t>. </a:t>
            </a:r>
            <a:endParaRPr lang="es-CO" dirty="0" smtClean="0"/>
          </a:p>
          <a:p>
            <a:pPr algn="ctr"/>
            <a:r>
              <a:rPr lang="es-CO" dirty="0" smtClean="0"/>
              <a:t>Resección </a:t>
            </a:r>
            <a:r>
              <a:rPr lang="es-CO" dirty="0"/>
              <a:t>del ganglio patológico </a:t>
            </a:r>
            <a:r>
              <a:rPr lang="es-CO" dirty="0" smtClean="0"/>
              <a:t>Alta </a:t>
            </a:r>
            <a:r>
              <a:rPr lang="es-CO" dirty="0"/>
              <a:t>tasa de curación posterior</a:t>
            </a:r>
          </a:p>
        </p:txBody>
      </p:sp>
      <p:sp>
        <p:nvSpPr>
          <p:cNvPr id="9" name="Rectángulo 8"/>
          <p:cNvSpPr/>
          <p:nvPr/>
        </p:nvSpPr>
        <p:spPr>
          <a:xfrm>
            <a:off x="304801" y="3353462"/>
            <a:ext cx="3111499" cy="923330"/>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algn="ctr"/>
            <a:r>
              <a:rPr lang="es-CO" dirty="0" smtClean="0">
                <a:latin typeface="Arial" panose="020B0604020202020204" pitchFamily="34" charset="0"/>
                <a:ea typeface="Times New Roman" panose="02020603050405020304" pitchFamily="18" charset="0"/>
              </a:rPr>
              <a:t>Mujeres y personas jóvenes entre la tercera y la cuarta década de la vida</a:t>
            </a:r>
            <a:endParaRPr lang="es-CO" dirty="0"/>
          </a:p>
        </p:txBody>
      </p:sp>
      <p:sp>
        <p:nvSpPr>
          <p:cNvPr id="10" name="Rectángulo 9"/>
          <p:cNvSpPr/>
          <p:nvPr/>
        </p:nvSpPr>
        <p:spPr>
          <a:xfrm>
            <a:off x="3030720" y="4785055"/>
            <a:ext cx="6096000" cy="923330"/>
          </a:xfrm>
          <a:prstGeom prst="rect">
            <a:avLst/>
          </a:prstGeom>
        </p:spPr>
        <p:style>
          <a:lnRef idx="3">
            <a:schemeClr val="lt1"/>
          </a:lnRef>
          <a:fillRef idx="1">
            <a:schemeClr val="accent5"/>
          </a:fillRef>
          <a:effectRef idx="1">
            <a:schemeClr val="accent5"/>
          </a:effectRef>
          <a:fontRef idx="minor">
            <a:schemeClr val="lt1"/>
          </a:fontRef>
        </p:style>
        <p:txBody>
          <a:bodyPr wrap="square">
            <a:spAutoFit/>
          </a:bodyPr>
          <a:lstStyle/>
          <a:p>
            <a:pPr algn="ctr"/>
            <a:r>
              <a:rPr lang="es-CO" dirty="0" smtClean="0">
                <a:latin typeface="Arial" panose="020B0604020202020204" pitchFamily="34" charset="0"/>
                <a:ea typeface="Times New Roman" panose="02020603050405020304" pitchFamily="18" charset="0"/>
              </a:rPr>
              <a:t>Variante </a:t>
            </a:r>
            <a:r>
              <a:rPr lang="es-CO" dirty="0">
                <a:latin typeface="Arial" panose="020B0604020202020204" pitchFamily="34" charset="0"/>
                <a:ea typeface="Times New Roman" panose="02020603050405020304" pitchFamily="18" charset="0"/>
              </a:rPr>
              <a:t>Hialino Vascular, en la que los ganglios linfáticos están significativamente agrandados (diámetro medio de 6 cm), exhiben cambios foliculares e interfoliculares</a:t>
            </a:r>
            <a:endParaRPr lang="es-CO" dirty="0"/>
          </a:p>
        </p:txBody>
      </p:sp>
      <p:sp>
        <p:nvSpPr>
          <p:cNvPr id="11" name="Flecha abajo 10"/>
          <p:cNvSpPr/>
          <p:nvPr/>
        </p:nvSpPr>
        <p:spPr>
          <a:xfrm rot="10800000">
            <a:off x="5816600" y="2886207"/>
            <a:ext cx="457200" cy="393301"/>
          </a:xfrm>
          <a:prstGeom prst="downArrow">
            <a:avLst/>
          </a:prstGeom>
          <a:ln w="57150"/>
        </p:spPr>
        <p:style>
          <a:lnRef idx="2">
            <a:schemeClr val="accent1"/>
          </a:lnRef>
          <a:fillRef idx="1">
            <a:schemeClr val="lt1"/>
          </a:fillRef>
          <a:effectRef idx="0">
            <a:schemeClr val="accent1"/>
          </a:effectRef>
          <a:fontRef idx="minor">
            <a:schemeClr val="dk1"/>
          </a:fontRef>
        </p:style>
        <p:txBody>
          <a:bodyPr rtlCol="0" anchor="ctr"/>
          <a:lstStyle/>
          <a:p>
            <a:pPr algn="ctr"/>
            <a:endParaRPr lang="es-CO"/>
          </a:p>
        </p:txBody>
      </p:sp>
      <p:sp>
        <p:nvSpPr>
          <p:cNvPr id="12" name="Flecha abajo 11"/>
          <p:cNvSpPr/>
          <p:nvPr/>
        </p:nvSpPr>
        <p:spPr>
          <a:xfrm>
            <a:off x="5803900" y="4357920"/>
            <a:ext cx="482600" cy="346008"/>
          </a:xfrm>
          <a:prstGeom prst="downArrow">
            <a:avLst/>
          </a:prstGeom>
          <a:ln w="57150"/>
        </p:spPr>
        <p:style>
          <a:lnRef idx="2">
            <a:schemeClr val="accent1"/>
          </a:lnRef>
          <a:fillRef idx="1">
            <a:schemeClr val="lt1"/>
          </a:fillRef>
          <a:effectRef idx="0">
            <a:schemeClr val="accent1"/>
          </a:effectRef>
          <a:fontRef idx="minor">
            <a:schemeClr val="dk1"/>
          </a:fontRef>
        </p:style>
        <p:txBody>
          <a:bodyPr rtlCol="0" anchor="ctr"/>
          <a:lstStyle/>
          <a:p>
            <a:pPr algn="ctr"/>
            <a:endParaRPr lang="es-CO"/>
          </a:p>
        </p:txBody>
      </p:sp>
      <p:sp>
        <p:nvSpPr>
          <p:cNvPr id="13" name="Flecha abajo 12"/>
          <p:cNvSpPr/>
          <p:nvPr/>
        </p:nvSpPr>
        <p:spPr>
          <a:xfrm rot="5400000">
            <a:off x="3404092" y="3593857"/>
            <a:ext cx="457200" cy="393301"/>
          </a:xfrm>
          <a:prstGeom prst="downArrow">
            <a:avLst/>
          </a:prstGeom>
          <a:ln w="57150"/>
        </p:spPr>
        <p:style>
          <a:lnRef idx="2">
            <a:schemeClr val="accent1"/>
          </a:lnRef>
          <a:fillRef idx="1">
            <a:schemeClr val="lt1"/>
          </a:fillRef>
          <a:effectRef idx="0">
            <a:schemeClr val="accent1"/>
          </a:effectRef>
          <a:fontRef idx="minor">
            <a:schemeClr val="dk1"/>
          </a:fontRef>
        </p:style>
        <p:txBody>
          <a:bodyPr rtlCol="0" anchor="ctr"/>
          <a:lstStyle/>
          <a:p>
            <a:pPr algn="ctr"/>
            <a:endParaRPr lang="es-CO"/>
          </a:p>
        </p:txBody>
      </p:sp>
      <p:sp>
        <p:nvSpPr>
          <p:cNvPr id="14" name="Flecha abajo 13"/>
          <p:cNvSpPr/>
          <p:nvPr/>
        </p:nvSpPr>
        <p:spPr>
          <a:xfrm rot="16048649">
            <a:off x="8321847" y="3618476"/>
            <a:ext cx="457200" cy="393301"/>
          </a:xfrm>
          <a:prstGeom prst="downArrow">
            <a:avLst/>
          </a:prstGeom>
          <a:ln w="57150"/>
        </p:spPr>
        <p:style>
          <a:lnRef idx="2">
            <a:schemeClr val="accent1"/>
          </a:lnRef>
          <a:fillRef idx="1">
            <a:schemeClr val="lt1"/>
          </a:fillRef>
          <a:effectRef idx="0">
            <a:schemeClr val="accent1"/>
          </a:effectRef>
          <a:fontRef idx="minor">
            <a:schemeClr val="dk1"/>
          </a:fontRef>
        </p:style>
        <p:txBody>
          <a:bodyPr rtlCol="0" anchor="ctr"/>
          <a:lstStyle/>
          <a:p>
            <a:pPr algn="ctr"/>
            <a:endParaRPr lang="es-CO"/>
          </a:p>
        </p:txBody>
      </p:sp>
    </p:spTree>
    <p:extLst>
      <p:ext uri="{BB962C8B-B14F-4D97-AF65-F5344CB8AC3E}">
        <p14:creationId xmlns:p14="http://schemas.microsoft.com/office/powerpoint/2010/main" val="3429631185"/>
      </p:ext>
    </p:extLst>
  </p:cSld>
  <p:clrMapOvr>
    <a:masterClrMapping/>
  </p:clrMapOvr>
  <p:timing>
    <p:tnLst>
      <p:par>
        <p:cTn id="1" dur="indefinite" restart="never" nodeType="tmRoot"/>
      </p:par>
    </p:tnLst>
  </p:timing>
</p:sld>
</file>

<file path=ppt/theme/theme1.xml><?xml version="1.0" encoding="utf-8"?>
<a:theme xmlns:a="http://schemas.openxmlformats.org/drawingml/2006/main" name="INVESTIGACIÓN 04.05">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INVESTIGACIÓN 04.05</Template>
  <TotalTime>1290</TotalTime>
  <Words>2224</Words>
  <Application>Microsoft Office PowerPoint</Application>
  <PresentationFormat>Panorámica</PresentationFormat>
  <Paragraphs>247</Paragraphs>
  <Slides>37</Slides>
  <Notes>4</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37</vt:i4>
      </vt:variant>
    </vt:vector>
  </HeadingPairs>
  <TitlesOfParts>
    <vt:vector size="46" baseType="lpstr">
      <vt:lpstr>MS PGothic</vt:lpstr>
      <vt:lpstr>Arial</vt:lpstr>
      <vt:lpstr>Calibri</vt:lpstr>
      <vt:lpstr>Calibri Light</vt:lpstr>
      <vt:lpstr>Courier New</vt:lpstr>
      <vt:lpstr>Palatino Linotype</vt:lpstr>
      <vt:lpstr>Times New Roman</vt:lpstr>
      <vt:lpstr>Wingdings</vt:lpstr>
      <vt:lpstr>INVESTIGACIÓN 04.05</vt:lpstr>
      <vt:lpstr>Presentación de PowerPoint</vt:lpstr>
      <vt:lpstr>DEFINICIÓN </vt:lpstr>
      <vt:lpstr>Presentación de PowerPoint</vt:lpstr>
      <vt:lpstr>Presentación de PowerPoint</vt:lpstr>
      <vt:lpstr>Presentación de PowerPoint</vt:lpstr>
      <vt:lpstr>EPIDEMIOLOGIA </vt:lpstr>
      <vt:lpstr>ETIOLOGIA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MANIFESTACIONES  CLINICAS</vt:lpstr>
      <vt:lpstr>DIAGNOSTICO</vt:lpstr>
      <vt:lpstr>Presentación de PowerPoint</vt:lpstr>
      <vt:lpstr>UNICENTRICO</vt:lpstr>
      <vt:lpstr>MULTICENTRICA</vt:lpstr>
      <vt:lpstr>Presentación de PowerPoint</vt:lpstr>
      <vt:lpstr>DIAGNOSTICO</vt:lpstr>
      <vt:lpstr>Tratamiento </vt:lpstr>
      <vt:lpstr>El  tratamiento se  puede  dividir  según  si  la lesión  es  resecable  o  irresecable. </vt:lpstr>
      <vt:lpstr>Presentación de PowerPoint</vt:lpstr>
      <vt:lpstr>Presentación de PowerPoint</vt:lpstr>
      <vt:lpstr>1. Quimioterapia </vt:lpstr>
      <vt:lpstr>2. Glucocorticoides</vt:lpstr>
      <vt:lpstr>3. Rituximab</vt:lpstr>
      <vt:lpstr>Presentación de PowerPoint</vt:lpstr>
      <vt:lpstr>Presentación de PowerPoint</vt:lpstr>
      <vt:lpstr>Presentación de PowerPoint</vt:lpstr>
      <vt:lpstr>Presentación de PowerPoint</vt:lpstr>
      <vt:lpstr>Otros: </vt:lpstr>
      <vt:lpstr>BIBLIOGRAFÍA </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Darco</dc:creator>
  <cp:lastModifiedBy>USUARIO</cp:lastModifiedBy>
  <cp:revision>57</cp:revision>
  <dcterms:created xsi:type="dcterms:W3CDTF">2020-08-04T20:35:24Z</dcterms:created>
  <dcterms:modified xsi:type="dcterms:W3CDTF">2020-08-09T17:27:50Z</dcterms:modified>
</cp:coreProperties>
</file>