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54" r:id="rId2"/>
    <p:sldId id="556" r:id="rId3"/>
    <p:sldId id="557" r:id="rId4"/>
    <p:sldId id="558" r:id="rId5"/>
    <p:sldId id="567" r:id="rId6"/>
    <p:sldId id="568" r:id="rId7"/>
    <p:sldId id="569" r:id="rId8"/>
    <p:sldId id="570" r:id="rId9"/>
    <p:sldId id="571" r:id="rId10"/>
    <p:sldId id="559" r:id="rId11"/>
    <p:sldId id="560" r:id="rId12"/>
    <p:sldId id="565" r:id="rId13"/>
    <p:sldId id="572" r:id="rId14"/>
    <p:sldId id="573" r:id="rId15"/>
    <p:sldId id="566" r:id="rId16"/>
    <p:sldId id="574" r:id="rId17"/>
    <p:sldId id="563" r:id="rId18"/>
    <p:sldId id="575" r:id="rId19"/>
    <p:sldId id="576" r:id="rId20"/>
    <p:sldId id="577" r:id="rId21"/>
    <p:sldId id="561" r:id="rId22"/>
    <p:sldId id="562" r:id="rId23"/>
    <p:sldId id="564" r:id="rId24"/>
    <p:sldId id="438" r:id="rId25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D88ECF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FAEB4-BB8F-4DD8-8374-D35283CE86D5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3287B4DC-DA80-4F8A-944E-C64EDCCA12C6}">
      <dgm:prSet phldrT="[Texto]"/>
      <dgm:spPr/>
      <dgm:t>
        <a:bodyPr/>
        <a:lstStyle/>
        <a:p>
          <a:r>
            <a:rPr lang="es-CO" dirty="0" smtClean="0"/>
            <a:t>Vasos linfáticos</a:t>
          </a:r>
          <a:endParaRPr lang="es-CO" dirty="0"/>
        </a:p>
      </dgm:t>
    </dgm:pt>
    <dgm:pt modelId="{36EFC689-86B8-452C-849F-C76C7C5D67E8}" type="parTrans" cxnId="{F35B5A53-7326-4ADE-B20D-364A60BC2804}">
      <dgm:prSet/>
      <dgm:spPr/>
      <dgm:t>
        <a:bodyPr/>
        <a:lstStyle/>
        <a:p>
          <a:endParaRPr lang="es-CO"/>
        </a:p>
      </dgm:t>
    </dgm:pt>
    <dgm:pt modelId="{D4BC165A-6BBE-4F46-B8C4-E0092AB4E014}" type="sibTrans" cxnId="{F35B5A53-7326-4ADE-B20D-364A60BC2804}">
      <dgm:prSet/>
      <dgm:spPr/>
      <dgm:t>
        <a:bodyPr/>
        <a:lstStyle/>
        <a:p>
          <a:endParaRPr lang="es-CO"/>
        </a:p>
      </dgm:t>
    </dgm:pt>
    <dgm:pt modelId="{1E5EB923-7C31-4E69-9CBE-2299E04209A9}">
      <dgm:prSet phldrT="[Texto]"/>
      <dgm:spPr/>
      <dgm:t>
        <a:bodyPr/>
        <a:lstStyle/>
        <a:p>
          <a:r>
            <a:rPr lang="es-CO" dirty="0" smtClean="0"/>
            <a:t>Ganglios linfáticos </a:t>
          </a:r>
          <a:endParaRPr lang="es-CO" dirty="0"/>
        </a:p>
      </dgm:t>
    </dgm:pt>
    <dgm:pt modelId="{DB111FEA-8BC7-49EC-A400-DC4B0E77277A}" type="parTrans" cxnId="{6BC47C8A-33DA-4C7C-B479-AA04B8031311}">
      <dgm:prSet/>
      <dgm:spPr/>
      <dgm:t>
        <a:bodyPr/>
        <a:lstStyle/>
        <a:p>
          <a:endParaRPr lang="es-CO"/>
        </a:p>
      </dgm:t>
    </dgm:pt>
    <dgm:pt modelId="{0BD293E0-7E27-4766-9B99-41C4B70A28C8}" type="sibTrans" cxnId="{6BC47C8A-33DA-4C7C-B479-AA04B8031311}">
      <dgm:prSet/>
      <dgm:spPr/>
      <dgm:t>
        <a:bodyPr/>
        <a:lstStyle/>
        <a:p>
          <a:endParaRPr lang="es-CO"/>
        </a:p>
      </dgm:t>
    </dgm:pt>
    <dgm:pt modelId="{6327A73E-D7F5-4B97-A9EA-7991C311BF4C}">
      <dgm:prSet phldrT="[Texto]"/>
      <dgm:spPr/>
      <dgm:t>
        <a:bodyPr/>
        <a:lstStyle/>
        <a:p>
          <a:r>
            <a:rPr lang="es-CO" dirty="0" smtClean="0"/>
            <a:t>Cisterna de quilo </a:t>
          </a:r>
          <a:endParaRPr lang="es-CO" dirty="0"/>
        </a:p>
      </dgm:t>
    </dgm:pt>
    <dgm:pt modelId="{6278CAAB-1EF5-4B30-B6A2-84638CA15E84}" type="parTrans" cxnId="{BF27691B-C2F5-497B-96BD-8DAF9A532BF7}">
      <dgm:prSet/>
      <dgm:spPr/>
      <dgm:t>
        <a:bodyPr/>
        <a:lstStyle/>
        <a:p>
          <a:endParaRPr lang="es-CO"/>
        </a:p>
      </dgm:t>
    </dgm:pt>
    <dgm:pt modelId="{6F7046A7-0CBB-4096-827C-4C19E5FDB3C6}" type="sibTrans" cxnId="{BF27691B-C2F5-497B-96BD-8DAF9A532BF7}">
      <dgm:prSet/>
      <dgm:spPr/>
      <dgm:t>
        <a:bodyPr/>
        <a:lstStyle/>
        <a:p>
          <a:endParaRPr lang="es-CO"/>
        </a:p>
      </dgm:t>
    </dgm:pt>
    <dgm:pt modelId="{2BDEB555-BCF4-4824-842A-9956E6F0BA51}" type="pres">
      <dgm:prSet presAssocID="{327FAEB4-BB8F-4DD8-8374-D35283CE86D5}" presName="Name0" presStyleCnt="0">
        <dgm:presLayoutVars>
          <dgm:dir/>
          <dgm:resizeHandles val="exact"/>
        </dgm:presLayoutVars>
      </dgm:prSet>
      <dgm:spPr/>
    </dgm:pt>
    <dgm:pt modelId="{D048A9F8-514E-46FC-8F2C-95A4CA682B7C}" type="pres">
      <dgm:prSet presAssocID="{3287B4DC-DA80-4F8A-944E-C64EDCCA12C6}" presName="parTxOnly" presStyleLbl="node1" presStyleIdx="0" presStyleCnt="3">
        <dgm:presLayoutVars>
          <dgm:bulletEnabled val="1"/>
        </dgm:presLayoutVars>
      </dgm:prSet>
      <dgm:spPr/>
    </dgm:pt>
    <dgm:pt modelId="{D092EA9B-86CA-4674-B4D6-65532BC1B263}" type="pres">
      <dgm:prSet presAssocID="{D4BC165A-6BBE-4F46-B8C4-E0092AB4E014}" presName="parSpace" presStyleCnt="0"/>
      <dgm:spPr/>
    </dgm:pt>
    <dgm:pt modelId="{125C8580-149A-49FF-97ED-44DBBE1061C3}" type="pres">
      <dgm:prSet presAssocID="{1E5EB923-7C31-4E69-9CBE-2299E04209A9}" presName="parTxOnly" presStyleLbl="node1" presStyleIdx="1" presStyleCnt="3">
        <dgm:presLayoutVars>
          <dgm:bulletEnabled val="1"/>
        </dgm:presLayoutVars>
      </dgm:prSet>
      <dgm:spPr/>
    </dgm:pt>
    <dgm:pt modelId="{FFF40097-CE9D-4F79-AFAF-34AE0B0DD3DF}" type="pres">
      <dgm:prSet presAssocID="{0BD293E0-7E27-4766-9B99-41C4B70A28C8}" presName="parSpace" presStyleCnt="0"/>
      <dgm:spPr/>
    </dgm:pt>
    <dgm:pt modelId="{858A79A4-1E46-4955-B633-1B7B329F49AC}" type="pres">
      <dgm:prSet presAssocID="{6327A73E-D7F5-4B97-A9EA-7991C311BF4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BC47C8A-33DA-4C7C-B479-AA04B8031311}" srcId="{327FAEB4-BB8F-4DD8-8374-D35283CE86D5}" destId="{1E5EB923-7C31-4E69-9CBE-2299E04209A9}" srcOrd="1" destOrd="0" parTransId="{DB111FEA-8BC7-49EC-A400-DC4B0E77277A}" sibTransId="{0BD293E0-7E27-4766-9B99-41C4B70A28C8}"/>
    <dgm:cxn modelId="{BF27691B-C2F5-497B-96BD-8DAF9A532BF7}" srcId="{327FAEB4-BB8F-4DD8-8374-D35283CE86D5}" destId="{6327A73E-D7F5-4B97-A9EA-7991C311BF4C}" srcOrd="2" destOrd="0" parTransId="{6278CAAB-1EF5-4B30-B6A2-84638CA15E84}" sibTransId="{6F7046A7-0CBB-4096-827C-4C19E5FDB3C6}"/>
    <dgm:cxn modelId="{F35B5A53-7326-4ADE-B20D-364A60BC2804}" srcId="{327FAEB4-BB8F-4DD8-8374-D35283CE86D5}" destId="{3287B4DC-DA80-4F8A-944E-C64EDCCA12C6}" srcOrd="0" destOrd="0" parTransId="{36EFC689-86B8-452C-849F-C76C7C5D67E8}" sibTransId="{D4BC165A-6BBE-4F46-B8C4-E0092AB4E014}"/>
    <dgm:cxn modelId="{A787A112-8AE8-4526-825B-9F8C6A609F5A}" type="presOf" srcId="{327FAEB4-BB8F-4DD8-8374-D35283CE86D5}" destId="{2BDEB555-BCF4-4824-842A-9956E6F0BA51}" srcOrd="0" destOrd="0" presId="urn:microsoft.com/office/officeart/2005/8/layout/hChevron3"/>
    <dgm:cxn modelId="{C5C40256-E349-49C8-AC9A-A5A998CD011E}" type="presOf" srcId="{1E5EB923-7C31-4E69-9CBE-2299E04209A9}" destId="{125C8580-149A-49FF-97ED-44DBBE1061C3}" srcOrd="0" destOrd="0" presId="urn:microsoft.com/office/officeart/2005/8/layout/hChevron3"/>
    <dgm:cxn modelId="{AF0DDD6E-F832-4219-8F35-A72B3BA58FE6}" type="presOf" srcId="{3287B4DC-DA80-4F8A-944E-C64EDCCA12C6}" destId="{D048A9F8-514E-46FC-8F2C-95A4CA682B7C}" srcOrd="0" destOrd="0" presId="urn:microsoft.com/office/officeart/2005/8/layout/hChevron3"/>
    <dgm:cxn modelId="{68753044-DBD6-4B79-A205-2A583A3CA7AA}" type="presOf" srcId="{6327A73E-D7F5-4B97-A9EA-7991C311BF4C}" destId="{858A79A4-1E46-4955-B633-1B7B329F49AC}" srcOrd="0" destOrd="0" presId="urn:microsoft.com/office/officeart/2005/8/layout/hChevron3"/>
    <dgm:cxn modelId="{B30A16C0-EF1E-45AE-8A07-F5B57C5995C4}" type="presParOf" srcId="{2BDEB555-BCF4-4824-842A-9956E6F0BA51}" destId="{D048A9F8-514E-46FC-8F2C-95A4CA682B7C}" srcOrd="0" destOrd="0" presId="urn:microsoft.com/office/officeart/2005/8/layout/hChevron3"/>
    <dgm:cxn modelId="{B6234CE9-BD9D-4C93-986E-55A452E83068}" type="presParOf" srcId="{2BDEB555-BCF4-4824-842A-9956E6F0BA51}" destId="{D092EA9B-86CA-4674-B4D6-65532BC1B263}" srcOrd="1" destOrd="0" presId="urn:microsoft.com/office/officeart/2005/8/layout/hChevron3"/>
    <dgm:cxn modelId="{75D55B06-35A9-4D1A-A9B9-FAB45D12E12C}" type="presParOf" srcId="{2BDEB555-BCF4-4824-842A-9956E6F0BA51}" destId="{125C8580-149A-49FF-97ED-44DBBE1061C3}" srcOrd="2" destOrd="0" presId="urn:microsoft.com/office/officeart/2005/8/layout/hChevron3"/>
    <dgm:cxn modelId="{91375F09-323C-4B23-802D-55432B129BD0}" type="presParOf" srcId="{2BDEB555-BCF4-4824-842A-9956E6F0BA51}" destId="{FFF40097-CE9D-4F79-AFAF-34AE0B0DD3DF}" srcOrd="3" destOrd="0" presId="urn:microsoft.com/office/officeart/2005/8/layout/hChevron3"/>
    <dgm:cxn modelId="{97DCCE02-0EFF-44F1-A0F0-96C95C9D590B}" type="presParOf" srcId="{2BDEB555-BCF4-4824-842A-9956E6F0BA51}" destId="{858A79A4-1E46-4955-B633-1B7B329F49A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DB8BF-419A-456B-A142-0CA8EA058DD4}" type="doc">
      <dgm:prSet loTypeId="urn:microsoft.com/office/officeart/2005/8/layout/arrow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3841CAE3-3EB7-4395-97F1-4BC55A5A8DCF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líquido linfático procedente del </a:t>
          </a:r>
          <a:r>
            <a:rPr lang="es-CO" u="sng" dirty="0" smtClean="0">
              <a:solidFill>
                <a:schemeClr val="tx1"/>
              </a:solidFill>
            </a:rPr>
            <a:t>tracto gastrointestinal </a:t>
          </a:r>
          <a:r>
            <a:rPr lang="es-CO" dirty="0" smtClean="0">
              <a:solidFill>
                <a:schemeClr val="tx1"/>
              </a:solidFill>
            </a:rPr>
            <a:t>(intestino delgado)</a:t>
          </a:r>
          <a:endParaRPr lang="es-CO" dirty="0">
            <a:solidFill>
              <a:schemeClr val="tx1"/>
            </a:solidFill>
          </a:endParaRPr>
        </a:p>
      </dgm:t>
    </dgm:pt>
    <dgm:pt modelId="{96CB82C1-1F2F-40F7-977F-CFA3EC5D31A3}" type="parTrans" cxnId="{1F749553-F632-48AE-8CE4-18D317E29F91}">
      <dgm:prSet/>
      <dgm:spPr/>
      <dgm:t>
        <a:bodyPr/>
        <a:lstStyle/>
        <a:p>
          <a:endParaRPr lang="es-CO"/>
        </a:p>
      </dgm:t>
    </dgm:pt>
    <dgm:pt modelId="{81E57F77-7825-43EA-BE73-EE3168333877}" type="sibTrans" cxnId="{1F749553-F632-48AE-8CE4-18D317E29F91}">
      <dgm:prSet/>
      <dgm:spPr/>
      <dgm:t>
        <a:bodyPr/>
        <a:lstStyle/>
        <a:p>
          <a:endParaRPr lang="es-CO"/>
        </a:p>
      </dgm:t>
    </dgm:pt>
    <dgm:pt modelId="{C8D63996-4AD5-48C9-8C7C-489265BC95E1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Formado:</a:t>
          </a:r>
          <a:r>
            <a:rPr lang="es-CO" dirty="0" smtClean="0">
              <a:solidFill>
                <a:schemeClr val="tx1"/>
              </a:solidFill>
            </a:rPr>
            <a:t> Quilomicrones</a:t>
          </a:r>
          <a:endParaRPr lang="es-CO" dirty="0">
            <a:solidFill>
              <a:schemeClr val="tx1"/>
            </a:solidFill>
          </a:endParaRPr>
        </a:p>
      </dgm:t>
    </dgm:pt>
    <dgm:pt modelId="{98B4B9DC-B538-4E45-A034-16F998C6FD4F}" type="parTrans" cxnId="{9483FBCB-8070-4B7F-84E7-6E499ACC7795}">
      <dgm:prSet/>
      <dgm:spPr/>
      <dgm:t>
        <a:bodyPr/>
        <a:lstStyle/>
        <a:p>
          <a:endParaRPr lang="es-CO"/>
        </a:p>
      </dgm:t>
    </dgm:pt>
    <dgm:pt modelId="{7B9442CA-992A-4BC1-A354-90A3310EBEBF}" type="sibTrans" cxnId="{9483FBCB-8070-4B7F-84E7-6E499ACC7795}">
      <dgm:prSet/>
      <dgm:spPr/>
      <dgm:t>
        <a:bodyPr/>
        <a:lstStyle/>
        <a:p>
          <a:endParaRPr lang="es-CO"/>
        </a:p>
      </dgm:t>
    </dgm:pt>
    <dgm:pt modelId="{46FD3FE1-314D-4F0F-96D8-0A675EE580C2}" type="pres">
      <dgm:prSet presAssocID="{1B6DB8BF-419A-456B-A142-0CA8EA058DD4}" presName="compositeShape" presStyleCnt="0">
        <dgm:presLayoutVars>
          <dgm:chMax val="2"/>
          <dgm:dir/>
          <dgm:resizeHandles val="exact"/>
        </dgm:presLayoutVars>
      </dgm:prSet>
      <dgm:spPr/>
    </dgm:pt>
    <dgm:pt modelId="{79C7E421-0E48-46C7-B78A-8D72C21AC88B}" type="pres">
      <dgm:prSet presAssocID="{1B6DB8BF-419A-456B-A142-0CA8EA058DD4}" presName="ribbon" presStyleLbl="node1" presStyleIdx="0" presStyleCnt="1"/>
      <dgm:spPr/>
    </dgm:pt>
    <dgm:pt modelId="{5172FB08-B9E8-49B0-B43A-0CD2512AF595}" type="pres">
      <dgm:prSet presAssocID="{1B6DB8BF-419A-456B-A142-0CA8EA058DD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C56646-75F1-4AFD-A2EA-86AEDB6A5474}" type="pres">
      <dgm:prSet presAssocID="{1B6DB8BF-419A-456B-A142-0CA8EA058DD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483FBCB-8070-4B7F-84E7-6E499ACC7795}" srcId="{1B6DB8BF-419A-456B-A142-0CA8EA058DD4}" destId="{C8D63996-4AD5-48C9-8C7C-489265BC95E1}" srcOrd="1" destOrd="0" parTransId="{98B4B9DC-B538-4E45-A034-16F998C6FD4F}" sibTransId="{7B9442CA-992A-4BC1-A354-90A3310EBEBF}"/>
    <dgm:cxn modelId="{529663F0-B64E-4E96-8925-595A2CD48106}" type="presOf" srcId="{3841CAE3-3EB7-4395-97F1-4BC55A5A8DCF}" destId="{5172FB08-B9E8-49B0-B43A-0CD2512AF595}" srcOrd="0" destOrd="0" presId="urn:microsoft.com/office/officeart/2005/8/layout/arrow6"/>
    <dgm:cxn modelId="{3CDE00E3-7EE6-48B9-B11E-DB041A6CD2BB}" type="presOf" srcId="{C8D63996-4AD5-48C9-8C7C-489265BC95E1}" destId="{6AC56646-75F1-4AFD-A2EA-86AEDB6A5474}" srcOrd="0" destOrd="0" presId="urn:microsoft.com/office/officeart/2005/8/layout/arrow6"/>
    <dgm:cxn modelId="{1F749553-F632-48AE-8CE4-18D317E29F91}" srcId="{1B6DB8BF-419A-456B-A142-0CA8EA058DD4}" destId="{3841CAE3-3EB7-4395-97F1-4BC55A5A8DCF}" srcOrd="0" destOrd="0" parTransId="{96CB82C1-1F2F-40F7-977F-CFA3EC5D31A3}" sibTransId="{81E57F77-7825-43EA-BE73-EE3168333877}"/>
    <dgm:cxn modelId="{F8201B4B-C840-43EA-BB72-93F63B58D0C3}" type="presOf" srcId="{1B6DB8BF-419A-456B-A142-0CA8EA058DD4}" destId="{46FD3FE1-314D-4F0F-96D8-0A675EE580C2}" srcOrd="0" destOrd="0" presId="urn:microsoft.com/office/officeart/2005/8/layout/arrow6"/>
    <dgm:cxn modelId="{1F6803BE-5AB9-4BFD-9F98-F7E4C0A13EC0}" type="presParOf" srcId="{46FD3FE1-314D-4F0F-96D8-0A675EE580C2}" destId="{79C7E421-0E48-46C7-B78A-8D72C21AC88B}" srcOrd="0" destOrd="0" presId="urn:microsoft.com/office/officeart/2005/8/layout/arrow6"/>
    <dgm:cxn modelId="{4C4BBA4F-EF2B-4420-9A92-EDF63CD8F0EE}" type="presParOf" srcId="{46FD3FE1-314D-4F0F-96D8-0A675EE580C2}" destId="{5172FB08-B9E8-49B0-B43A-0CD2512AF595}" srcOrd="1" destOrd="0" presId="urn:microsoft.com/office/officeart/2005/8/layout/arrow6"/>
    <dgm:cxn modelId="{92C3B145-8EA7-477B-8C81-CD1AFE37C42B}" type="presParOf" srcId="{46FD3FE1-314D-4F0F-96D8-0A675EE580C2}" destId="{6AC56646-75F1-4AFD-A2EA-86AEDB6A547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BB958F-C7EB-4562-97CD-1113F5FAB1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304027E-B00A-4631-ADE0-A70DA090EEDA}">
      <dgm:prSet phldrT="[Texto]" custT="1"/>
      <dgm:spPr>
        <a:solidFill>
          <a:srgbClr val="EAEAEA"/>
        </a:solidFill>
      </dgm:spPr>
      <dgm:t>
        <a:bodyPr/>
        <a:lstStyle/>
        <a:p>
          <a:r>
            <a:rPr lang="es-CO" sz="3200" b="1" dirty="0" smtClean="0">
              <a:solidFill>
                <a:schemeClr val="tx1"/>
              </a:solidFill>
            </a:rPr>
            <a:t>Iatrogénicas</a:t>
          </a:r>
          <a:endParaRPr lang="es-CO" sz="4700" b="1" dirty="0">
            <a:solidFill>
              <a:schemeClr val="tx1"/>
            </a:solidFill>
          </a:endParaRPr>
        </a:p>
      </dgm:t>
    </dgm:pt>
    <dgm:pt modelId="{82DF7E92-1002-4FC0-8E83-ACFE776E53A4}" type="parTrans" cxnId="{AFC93373-4782-462C-AF5D-201884B0F2CE}">
      <dgm:prSet/>
      <dgm:spPr/>
      <dgm:t>
        <a:bodyPr/>
        <a:lstStyle/>
        <a:p>
          <a:endParaRPr lang="es-CO"/>
        </a:p>
      </dgm:t>
    </dgm:pt>
    <dgm:pt modelId="{145C27B8-1825-411F-BADC-EF667DAE55C6}" type="sibTrans" cxnId="{AFC93373-4782-462C-AF5D-201884B0F2CE}">
      <dgm:prSet/>
      <dgm:spPr/>
      <dgm:t>
        <a:bodyPr/>
        <a:lstStyle/>
        <a:p>
          <a:endParaRPr lang="es-CO"/>
        </a:p>
      </dgm:t>
    </dgm:pt>
    <dgm:pt modelId="{6D02A5A2-956B-4068-9604-B7EDF58887AC}">
      <dgm:prSet phldrT="[Texto]"/>
      <dgm:spPr>
        <a:solidFill>
          <a:srgbClr val="FFF7FC"/>
        </a:solidFill>
        <a:ln>
          <a:solidFill>
            <a:srgbClr val="EAEAEA"/>
          </a:solidFill>
        </a:ln>
      </dgm:spPr>
      <dgm:t>
        <a:bodyPr/>
        <a:lstStyle/>
        <a:p>
          <a:r>
            <a:rPr lang="es-CO" b="0" dirty="0" smtClean="0"/>
            <a:t>Procedimientos quirúrgicos (</a:t>
          </a:r>
          <a:r>
            <a:rPr lang="es-ES" dirty="0" smtClean="0"/>
            <a:t>esofagectomía y  procedimientos correctivos para cardiopatías congénitas)</a:t>
          </a:r>
          <a:endParaRPr lang="es-CO" b="0" dirty="0"/>
        </a:p>
      </dgm:t>
    </dgm:pt>
    <dgm:pt modelId="{E956E572-9C58-4511-B734-C28572C3BE3E}" type="parTrans" cxnId="{814000DC-FE64-4DA9-ADAC-CC04E7195159}">
      <dgm:prSet/>
      <dgm:spPr/>
      <dgm:t>
        <a:bodyPr/>
        <a:lstStyle/>
        <a:p>
          <a:endParaRPr lang="es-CO"/>
        </a:p>
      </dgm:t>
    </dgm:pt>
    <dgm:pt modelId="{57A97DF8-6C28-4300-9078-E19F9CE7E38F}" type="sibTrans" cxnId="{814000DC-FE64-4DA9-ADAC-CC04E7195159}">
      <dgm:prSet/>
      <dgm:spPr/>
      <dgm:t>
        <a:bodyPr/>
        <a:lstStyle/>
        <a:p>
          <a:endParaRPr lang="es-CO"/>
        </a:p>
      </dgm:t>
    </dgm:pt>
    <dgm:pt modelId="{56CEC078-F4AE-43F1-A52C-20996FD13376}">
      <dgm:prSet phldrT="[Texto]"/>
      <dgm:spPr>
        <a:solidFill>
          <a:srgbClr val="FFF7FC"/>
        </a:solidFill>
        <a:ln>
          <a:solidFill>
            <a:srgbClr val="EAEAEA"/>
          </a:solidFill>
        </a:ln>
      </dgm:spPr>
      <dgm:t>
        <a:bodyPr/>
        <a:lstStyle/>
        <a:p>
          <a:r>
            <a:rPr lang="es-CO" dirty="0" smtClean="0"/>
            <a:t>Cateterización de la vena subclavia y su trombosis </a:t>
          </a:r>
          <a:endParaRPr lang="es-CO" dirty="0"/>
        </a:p>
      </dgm:t>
    </dgm:pt>
    <dgm:pt modelId="{C2F9FB2E-3898-4216-9D72-92408C25D627}" type="parTrans" cxnId="{78F86AA1-3F09-46D7-82C6-BC10155C228E}">
      <dgm:prSet/>
      <dgm:spPr/>
      <dgm:t>
        <a:bodyPr/>
        <a:lstStyle/>
        <a:p>
          <a:endParaRPr lang="es-CO"/>
        </a:p>
      </dgm:t>
    </dgm:pt>
    <dgm:pt modelId="{C9D57C06-157C-41A5-A9D5-3C8A41AFBD97}" type="sibTrans" cxnId="{78F86AA1-3F09-46D7-82C6-BC10155C228E}">
      <dgm:prSet/>
      <dgm:spPr/>
      <dgm:t>
        <a:bodyPr/>
        <a:lstStyle/>
        <a:p>
          <a:endParaRPr lang="es-CO"/>
        </a:p>
      </dgm:t>
    </dgm:pt>
    <dgm:pt modelId="{6EE08108-E612-43B9-AACC-53746922B96C}">
      <dgm:prSet phldrT="[Texto]" custT="1"/>
      <dgm:spPr>
        <a:solidFill>
          <a:srgbClr val="EAEAEA"/>
        </a:solidFill>
      </dgm:spPr>
      <dgm:t>
        <a:bodyPr/>
        <a:lstStyle/>
        <a:p>
          <a:r>
            <a:rPr lang="es-CO" sz="3200" b="1" dirty="0" smtClean="0">
              <a:solidFill>
                <a:schemeClr val="tx1"/>
              </a:solidFill>
            </a:rPr>
            <a:t>No</a:t>
          </a:r>
        </a:p>
        <a:p>
          <a:r>
            <a:rPr lang="es-CO" sz="3200" b="1" dirty="0" smtClean="0">
              <a:solidFill>
                <a:schemeClr val="tx1"/>
              </a:solidFill>
            </a:rPr>
            <a:t> </a:t>
          </a:r>
          <a:r>
            <a:rPr lang="es-CO" sz="2800" b="1" dirty="0" smtClean="0">
              <a:solidFill>
                <a:schemeClr val="tx1"/>
              </a:solidFill>
            </a:rPr>
            <a:t>iatrogénicas</a:t>
          </a:r>
          <a:endParaRPr lang="es-CO" sz="3200" b="1" dirty="0">
            <a:solidFill>
              <a:schemeClr val="tx1"/>
            </a:solidFill>
          </a:endParaRPr>
        </a:p>
      </dgm:t>
    </dgm:pt>
    <dgm:pt modelId="{63E27856-5D66-490B-BE83-349A541D39BA}" type="parTrans" cxnId="{D012413E-D9AE-4F0C-8315-70A7FF9B1B03}">
      <dgm:prSet/>
      <dgm:spPr/>
      <dgm:t>
        <a:bodyPr/>
        <a:lstStyle/>
        <a:p>
          <a:endParaRPr lang="es-CO"/>
        </a:p>
      </dgm:t>
    </dgm:pt>
    <dgm:pt modelId="{9E85C96E-524D-49B0-A337-96CB8829907B}" type="sibTrans" cxnId="{D012413E-D9AE-4F0C-8315-70A7FF9B1B03}">
      <dgm:prSet/>
      <dgm:spPr/>
      <dgm:t>
        <a:bodyPr/>
        <a:lstStyle/>
        <a:p>
          <a:endParaRPr lang="es-CO"/>
        </a:p>
      </dgm:t>
    </dgm:pt>
    <dgm:pt modelId="{5DE52FC2-BADC-4EEE-8CD2-D886DFC2E984}">
      <dgm:prSet phldrT="[Texto]"/>
      <dgm:spPr>
        <a:solidFill>
          <a:srgbClr val="FFF7FC">
            <a:alpha val="90000"/>
          </a:srgbClr>
        </a:solidFill>
        <a:ln>
          <a:solidFill>
            <a:srgbClr val="EAEAEA">
              <a:alpha val="90000"/>
            </a:srgbClr>
          </a:solidFill>
        </a:ln>
      </dgm:spPr>
      <dgm:t>
        <a:bodyPr/>
        <a:lstStyle/>
        <a:p>
          <a:r>
            <a:rPr lang="es-CO" dirty="0" smtClean="0"/>
            <a:t>Fracturas espinales</a:t>
          </a:r>
          <a:endParaRPr lang="es-CO" dirty="0"/>
        </a:p>
      </dgm:t>
    </dgm:pt>
    <dgm:pt modelId="{E143B7D6-12E1-4F01-83FF-15E05B2C4591}" type="parTrans" cxnId="{1D3ADE62-9A05-4B83-9D43-AFDD4B567B22}">
      <dgm:prSet/>
      <dgm:spPr/>
      <dgm:t>
        <a:bodyPr/>
        <a:lstStyle/>
        <a:p>
          <a:endParaRPr lang="es-CO"/>
        </a:p>
      </dgm:t>
    </dgm:pt>
    <dgm:pt modelId="{800947D5-3CD2-4925-8EB6-0ECDD84F06EA}" type="sibTrans" cxnId="{1D3ADE62-9A05-4B83-9D43-AFDD4B567B22}">
      <dgm:prSet/>
      <dgm:spPr/>
      <dgm:t>
        <a:bodyPr/>
        <a:lstStyle/>
        <a:p>
          <a:endParaRPr lang="es-CO"/>
        </a:p>
      </dgm:t>
    </dgm:pt>
    <dgm:pt modelId="{67000CB7-C85A-4DD5-A5E9-3F64F64741EE}">
      <dgm:prSet phldrT="[Texto]"/>
      <dgm:spPr>
        <a:solidFill>
          <a:srgbClr val="FFF7FC">
            <a:alpha val="90000"/>
          </a:srgbClr>
        </a:solidFill>
        <a:ln>
          <a:solidFill>
            <a:srgbClr val="EAEAEA">
              <a:alpha val="90000"/>
            </a:srgbClr>
          </a:solidFill>
        </a:ln>
      </dgm:spPr>
      <dgm:t>
        <a:bodyPr/>
        <a:lstStyle/>
        <a:p>
          <a:r>
            <a:rPr lang="es-CO" dirty="0" smtClean="0"/>
            <a:t>Lesiones penetrantes </a:t>
          </a:r>
          <a:endParaRPr lang="es-CO" dirty="0"/>
        </a:p>
      </dgm:t>
    </dgm:pt>
    <dgm:pt modelId="{AADAB1C3-A470-41CD-B881-2029E2BA9775}" type="parTrans" cxnId="{F4821CCD-D15A-4B90-9641-FF56F0B342D6}">
      <dgm:prSet/>
      <dgm:spPr/>
      <dgm:t>
        <a:bodyPr/>
        <a:lstStyle/>
        <a:p>
          <a:endParaRPr lang="es-CO"/>
        </a:p>
      </dgm:t>
    </dgm:pt>
    <dgm:pt modelId="{BDBD5AF7-8875-4330-9548-90BD178D470B}" type="sibTrans" cxnId="{F4821CCD-D15A-4B90-9641-FF56F0B342D6}">
      <dgm:prSet/>
      <dgm:spPr/>
      <dgm:t>
        <a:bodyPr/>
        <a:lstStyle/>
        <a:p>
          <a:endParaRPr lang="es-CO"/>
        </a:p>
      </dgm:t>
    </dgm:pt>
    <dgm:pt modelId="{90EB1954-7793-49E3-9D79-AAC195F16046}">
      <dgm:prSet phldrT="[Texto]"/>
      <dgm:spPr>
        <a:solidFill>
          <a:srgbClr val="FFF7FC">
            <a:alpha val="90000"/>
          </a:srgbClr>
        </a:solidFill>
        <a:ln>
          <a:solidFill>
            <a:srgbClr val="EAEAEA">
              <a:alpha val="90000"/>
            </a:srgbClr>
          </a:solidFill>
        </a:ln>
      </dgm:spPr>
      <dgm:t>
        <a:bodyPr/>
        <a:lstStyle/>
        <a:p>
          <a:r>
            <a:rPr lang="es-CO" dirty="0" smtClean="0"/>
            <a:t>Labor de parto</a:t>
          </a:r>
          <a:endParaRPr lang="es-CO" dirty="0"/>
        </a:p>
      </dgm:t>
    </dgm:pt>
    <dgm:pt modelId="{4FE30C1E-1682-4064-A973-553F6089CEEC}" type="parTrans" cxnId="{CC7562A0-7A9E-405B-8E7E-7C3485EEE71D}">
      <dgm:prSet/>
      <dgm:spPr/>
      <dgm:t>
        <a:bodyPr/>
        <a:lstStyle/>
        <a:p>
          <a:endParaRPr lang="es-CO"/>
        </a:p>
      </dgm:t>
    </dgm:pt>
    <dgm:pt modelId="{3535F37F-AE4D-4ECA-B1BD-87C1A352276D}" type="sibTrans" cxnId="{CC7562A0-7A9E-405B-8E7E-7C3485EEE71D}">
      <dgm:prSet/>
      <dgm:spPr/>
      <dgm:t>
        <a:bodyPr/>
        <a:lstStyle/>
        <a:p>
          <a:endParaRPr lang="es-CO"/>
        </a:p>
      </dgm:t>
    </dgm:pt>
    <dgm:pt modelId="{256F4D26-D108-4280-82BB-AA5C65BF9DEB}">
      <dgm:prSet phldrT="[Texto]"/>
      <dgm:spPr>
        <a:solidFill>
          <a:srgbClr val="FFF7FC">
            <a:alpha val="90000"/>
          </a:srgbClr>
        </a:solidFill>
        <a:ln>
          <a:solidFill>
            <a:srgbClr val="EAEAEA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Traumatismo no quirúrgico en el pecho</a:t>
          </a:r>
          <a:endParaRPr lang="es-CO" dirty="0"/>
        </a:p>
      </dgm:t>
    </dgm:pt>
    <dgm:pt modelId="{0A724D60-9ADE-475D-9693-A52DB6D0A5A6}" type="parTrans" cxnId="{E5BAD517-2E31-45E0-9B5A-BA12894042D3}">
      <dgm:prSet/>
      <dgm:spPr/>
      <dgm:t>
        <a:bodyPr/>
        <a:lstStyle/>
        <a:p>
          <a:endParaRPr lang="es-CO"/>
        </a:p>
      </dgm:t>
    </dgm:pt>
    <dgm:pt modelId="{361FDCDF-B444-4E16-B02D-0B406F9D1E2B}" type="sibTrans" cxnId="{E5BAD517-2E31-45E0-9B5A-BA12894042D3}">
      <dgm:prSet/>
      <dgm:spPr/>
      <dgm:t>
        <a:bodyPr/>
        <a:lstStyle/>
        <a:p>
          <a:endParaRPr lang="es-CO"/>
        </a:p>
      </dgm:t>
    </dgm:pt>
    <dgm:pt modelId="{C3633EB4-B21E-464D-A043-9B589A480824}" type="pres">
      <dgm:prSet presAssocID="{4CBB958F-C7EB-4562-97CD-1113F5FAB1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C46F5CF-D33B-4F16-8B94-ECC03E34B055}" type="pres">
      <dgm:prSet presAssocID="{F304027E-B00A-4631-ADE0-A70DA090EEDA}" presName="linNode" presStyleCnt="0"/>
      <dgm:spPr/>
    </dgm:pt>
    <dgm:pt modelId="{175E5338-8016-4912-835E-FB20B715E03C}" type="pres">
      <dgm:prSet presAssocID="{F304027E-B00A-4631-ADE0-A70DA090EEDA}" presName="parentText" presStyleLbl="node1" presStyleIdx="0" presStyleCnt="2" custScaleX="72388" custScaleY="47164" custLinFactNeighborX="-3644" custLinFactNeighborY="-684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24DD39-ECAE-4E18-B7DC-C48BA354A1CA}" type="pres">
      <dgm:prSet presAssocID="{F304027E-B00A-4631-ADE0-A70DA090EEDA}" presName="descendantText" presStyleLbl="alignAccFollowNode1" presStyleIdx="0" presStyleCnt="2" custLinFactNeighborX="-4188" custLinFactNeighborY="-1341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7F6B61-857D-4A17-8D4B-A23BC4D3CB56}" type="pres">
      <dgm:prSet presAssocID="{145C27B8-1825-411F-BADC-EF667DAE55C6}" presName="sp" presStyleCnt="0"/>
      <dgm:spPr/>
    </dgm:pt>
    <dgm:pt modelId="{DD3FC760-CA00-4359-8418-452D6C0FE877}" type="pres">
      <dgm:prSet presAssocID="{6EE08108-E612-43B9-AACC-53746922B96C}" presName="linNode" presStyleCnt="0"/>
      <dgm:spPr/>
    </dgm:pt>
    <dgm:pt modelId="{D736D3B7-AE31-4E1A-BFE2-185399245ED9}" type="pres">
      <dgm:prSet presAssocID="{6EE08108-E612-43B9-AACC-53746922B96C}" presName="parentText" presStyleLbl="node1" presStyleIdx="1" presStyleCnt="2" custScaleX="78359" custScaleY="51525" custLinFactNeighborX="1473" custLinFactNeighborY="392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6AA8C7-4565-44A9-8EA1-5833B377877A}" type="pres">
      <dgm:prSet presAssocID="{6EE08108-E612-43B9-AACC-53746922B96C}" presName="descendantText" presStyleLbl="alignAccFollowNode1" presStyleIdx="1" presStyleCnt="2" custLinFactNeighborX="5431" custLinFactNeighborY="401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14000DC-FE64-4DA9-ADAC-CC04E7195159}" srcId="{F304027E-B00A-4631-ADE0-A70DA090EEDA}" destId="{6D02A5A2-956B-4068-9604-B7EDF58887AC}" srcOrd="0" destOrd="0" parTransId="{E956E572-9C58-4511-B734-C28572C3BE3E}" sibTransId="{57A97DF8-6C28-4300-9078-E19F9CE7E38F}"/>
    <dgm:cxn modelId="{CC7562A0-7A9E-405B-8E7E-7C3485EEE71D}" srcId="{6EE08108-E612-43B9-AACC-53746922B96C}" destId="{90EB1954-7793-49E3-9D79-AAC195F16046}" srcOrd="1" destOrd="0" parTransId="{4FE30C1E-1682-4064-A973-553F6089CEEC}" sibTransId="{3535F37F-AE4D-4ECA-B1BD-87C1A352276D}"/>
    <dgm:cxn modelId="{F4821CCD-D15A-4B90-9641-FF56F0B342D6}" srcId="{6EE08108-E612-43B9-AACC-53746922B96C}" destId="{67000CB7-C85A-4DD5-A5E9-3F64F64741EE}" srcOrd="2" destOrd="0" parTransId="{AADAB1C3-A470-41CD-B881-2029E2BA9775}" sibTransId="{BDBD5AF7-8875-4330-9548-90BD178D470B}"/>
    <dgm:cxn modelId="{E5BAD517-2E31-45E0-9B5A-BA12894042D3}" srcId="{6EE08108-E612-43B9-AACC-53746922B96C}" destId="{256F4D26-D108-4280-82BB-AA5C65BF9DEB}" srcOrd="3" destOrd="0" parTransId="{0A724D60-9ADE-475D-9693-A52DB6D0A5A6}" sibTransId="{361FDCDF-B444-4E16-B02D-0B406F9D1E2B}"/>
    <dgm:cxn modelId="{D012413E-D9AE-4F0C-8315-70A7FF9B1B03}" srcId="{4CBB958F-C7EB-4562-97CD-1113F5FAB117}" destId="{6EE08108-E612-43B9-AACC-53746922B96C}" srcOrd="1" destOrd="0" parTransId="{63E27856-5D66-490B-BE83-349A541D39BA}" sibTransId="{9E85C96E-524D-49B0-A337-96CB8829907B}"/>
    <dgm:cxn modelId="{AB374E76-F513-4B1B-8C69-F227A66DFCA7}" type="presOf" srcId="{90EB1954-7793-49E3-9D79-AAC195F16046}" destId="{6A6AA8C7-4565-44A9-8EA1-5833B377877A}" srcOrd="0" destOrd="1" presId="urn:microsoft.com/office/officeart/2005/8/layout/vList5"/>
    <dgm:cxn modelId="{AFC93373-4782-462C-AF5D-201884B0F2CE}" srcId="{4CBB958F-C7EB-4562-97CD-1113F5FAB117}" destId="{F304027E-B00A-4631-ADE0-A70DA090EEDA}" srcOrd="0" destOrd="0" parTransId="{82DF7E92-1002-4FC0-8E83-ACFE776E53A4}" sibTransId="{145C27B8-1825-411F-BADC-EF667DAE55C6}"/>
    <dgm:cxn modelId="{8A765761-A818-4E3F-A7F7-CF0A05FE8EC3}" type="presOf" srcId="{6D02A5A2-956B-4068-9604-B7EDF58887AC}" destId="{EA24DD39-ECAE-4E18-B7DC-C48BA354A1CA}" srcOrd="0" destOrd="0" presId="urn:microsoft.com/office/officeart/2005/8/layout/vList5"/>
    <dgm:cxn modelId="{7752CF48-AF6A-4389-8B32-683013F9A0A0}" type="presOf" srcId="{F304027E-B00A-4631-ADE0-A70DA090EEDA}" destId="{175E5338-8016-4912-835E-FB20B715E03C}" srcOrd="0" destOrd="0" presId="urn:microsoft.com/office/officeart/2005/8/layout/vList5"/>
    <dgm:cxn modelId="{E5FA0B67-E374-48CD-B81C-C6FEA4CCEDE1}" type="presOf" srcId="{4CBB958F-C7EB-4562-97CD-1113F5FAB117}" destId="{C3633EB4-B21E-464D-A043-9B589A480824}" srcOrd="0" destOrd="0" presId="urn:microsoft.com/office/officeart/2005/8/layout/vList5"/>
    <dgm:cxn modelId="{78F86AA1-3F09-46D7-82C6-BC10155C228E}" srcId="{F304027E-B00A-4631-ADE0-A70DA090EEDA}" destId="{56CEC078-F4AE-43F1-A52C-20996FD13376}" srcOrd="1" destOrd="0" parTransId="{C2F9FB2E-3898-4216-9D72-92408C25D627}" sibTransId="{C9D57C06-157C-41A5-A9D5-3C8A41AFBD97}"/>
    <dgm:cxn modelId="{3A580E79-7C81-44F0-8754-C8821B38E444}" type="presOf" srcId="{56CEC078-F4AE-43F1-A52C-20996FD13376}" destId="{EA24DD39-ECAE-4E18-B7DC-C48BA354A1CA}" srcOrd="0" destOrd="1" presId="urn:microsoft.com/office/officeart/2005/8/layout/vList5"/>
    <dgm:cxn modelId="{54496F9E-71E2-4097-8927-48801581330F}" type="presOf" srcId="{6EE08108-E612-43B9-AACC-53746922B96C}" destId="{D736D3B7-AE31-4E1A-BFE2-185399245ED9}" srcOrd="0" destOrd="0" presId="urn:microsoft.com/office/officeart/2005/8/layout/vList5"/>
    <dgm:cxn modelId="{2A91035C-7056-4057-A46F-C94A4890A790}" type="presOf" srcId="{67000CB7-C85A-4DD5-A5E9-3F64F64741EE}" destId="{6A6AA8C7-4565-44A9-8EA1-5833B377877A}" srcOrd="0" destOrd="2" presId="urn:microsoft.com/office/officeart/2005/8/layout/vList5"/>
    <dgm:cxn modelId="{6D3CB5A6-6244-4788-8CF8-9BFC2C1F7F44}" type="presOf" srcId="{256F4D26-D108-4280-82BB-AA5C65BF9DEB}" destId="{6A6AA8C7-4565-44A9-8EA1-5833B377877A}" srcOrd="0" destOrd="3" presId="urn:microsoft.com/office/officeart/2005/8/layout/vList5"/>
    <dgm:cxn modelId="{4E8D5159-B1E2-4D5A-880C-BF18DEE3C638}" type="presOf" srcId="{5DE52FC2-BADC-4EEE-8CD2-D886DFC2E984}" destId="{6A6AA8C7-4565-44A9-8EA1-5833B377877A}" srcOrd="0" destOrd="0" presId="urn:microsoft.com/office/officeart/2005/8/layout/vList5"/>
    <dgm:cxn modelId="{1D3ADE62-9A05-4B83-9D43-AFDD4B567B22}" srcId="{6EE08108-E612-43B9-AACC-53746922B96C}" destId="{5DE52FC2-BADC-4EEE-8CD2-D886DFC2E984}" srcOrd="0" destOrd="0" parTransId="{E143B7D6-12E1-4F01-83FF-15E05B2C4591}" sibTransId="{800947D5-3CD2-4925-8EB6-0ECDD84F06EA}"/>
    <dgm:cxn modelId="{56DA01F3-7DA6-44A1-91A0-24B071CCEEEB}" type="presParOf" srcId="{C3633EB4-B21E-464D-A043-9B589A480824}" destId="{0C46F5CF-D33B-4F16-8B94-ECC03E34B055}" srcOrd="0" destOrd="0" presId="urn:microsoft.com/office/officeart/2005/8/layout/vList5"/>
    <dgm:cxn modelId="{53C70572-28E9-4C7C-8A30-1922A51F43A1}" type="presParOf" srcId="{0C46F5CF-D33B-4F16-8B94-ECC03E34B055}" destId="{175E5338-8016-4912-835E-FB20B715E03C}" srcOrd="0" destOrd="0" presId="urn:microsoft.com/office/officeart/2005/8/layout/vList5"/>
    <dgm:cxn modelId="{67B04B42-4702-48AE-8EA4-458D1405BFE0}" type="presParOf" srcId="{0C46F5CF-D33B-4F16-8B94-ECC03E34B055}" destId="{EA24DD39-ECAE-4E18-B7DC-C48BA354A1CA}" srcOrd="1" destOrd="0" presId="urn:microsoft.com/office/officeart/2005/8/layout/vList5"/>
    <dgm:cxn modelId="{077217B8-AB3D-4FB4-A3F3-596D395F56FF}" type="presParOf" srcId="{C3633EB4-B21E-464D-A043-9B589A480824}" destId="{BE7F6B61-857D-4A17-8D4B-A23BC4D3CB56}" srcOrd="1" destOrd="0" presId="urn:microsoft.com/office/officeart/2005/8/layout/vList5"/>
    <dgm:cxn modelId="{3AD205E9-3A01-4383-ACC1-15D76A73099E}" type="presParOf" srcId="{C3633EB4-B21E-464D-A043-9B589A480824}" destId="{DD3FC760-CA00-4359-8418-452D6C0FE877}" srcOrd="2" destOrd="0" presId="urn:microsoft.com/office/officeart/2005/8/layout/vList5"/>
    <dgm:cxn modelId="{D2A50C7A-93F2-46A9-B58A-B5D4DB0B432B}" type="presParOf" srcId="{DD3FC760-CA00-4359-8418-452D6C0FE877}" destId="{D736D3B7-AE31-4E1A-BFE2-185399245ED9}" srcOrd="0" destOrd="0" presId="urn:microsoft.com/office/officeart/2005/8/layout/vList5"/>
    <dgm:cxn modelId="{364C3629-41ED-4EE6-A1DB-B5DD8C4510AB}" type="presParOf" srcId="{DD3FC760-CA00-4359-8418-452D6C0FE877}" destId="{6A6AA8C7-4565-44A9-8EA1-5833B37787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BB958F-C7EB-4562-97CD-1113F5FAB1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304027E-B00A-4631-ADE0-A70DA090EEDA}">
      <dgm:prSet phldrT="[Texto]" custT="1"/>
      <dgm:spPr>
        <a:solidFill>
          <a:srgbClr val="EAEAEA"/>
        </a:solidFill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Malignidades</a:t>
          </a:r>
          <a:endParaRPr lang="es-CO" sz="4700" b="1" dirty="0">
            <a:solidFill>
              <a:schemeClr val="tx1"/>
            </a:solidFill>
          </a:endParaRPr>
        </a:p>
      </dgm:t>
    </dgm:pt>
    <dgm:pt modelId="{82DF7E92-1002-4FC0-8E83-ACFE776E53A4}" type="parTrans" cxnId="{AFC93373-4782-462C-AF5D-201884B0F2CE}">
      <dgm:prSet/>
      <dgm:spPr/>
      <dgm:t>
        <a:bodyPr/>
        <a:lstStyle/>
        <a:p>
          <a:endParaRPr lang="es-CO"/>
        </a:p>
      </dgm:t>
    </dgm:pt>
    <dgm:pt modelId="{145C27B8-1825-411F-BADC-EF667DAE55C6}" type="sibTrans" cxnId="{AFC93373-4782-462C-AF5D-201884B0F2CE}">
      <dgm:prSet/>
      <dgm:spPr/>
      <dgm:t>
        <a:bodyPr/>
        <a:lstStyle/>
        <a:p>
          <a:endParaRPr lang="es-CO"/>
        </a:p>
      </dgm:t>
    </dgm:pt>
    <dgm:pt modelId="{6D02A5A2-956B-4068-9604-B7EDF58887AC}">
      <dgm:prSet phldrT="[Texto]" custT="1"/>
      <dgm:spPr>
        <a:solidFill>
          <a:srgbClr val="FFF7FC"/>
        </a:solidFill>
        <a:ln>
          <a:solidFill>
            <a:srgbClr val="EAEAEA"/>
          </a:solidFill>
        </a:ln>
      </dgm:spPr>
      <dgm:t>
        <a:bodyPr/>
        <a:lstStyle/>
        <a:p>
          <a:r>
            <a:rPr lang="es-ES" sz="2400" dirty="0" err="1" smtClean="0"/>
            <a:t>Linfangioleiomiomatosis</a:t>
          </a:r>
          <a:endParaRPr lang="es-CO" sz="2400" b="0" dirty="0"/>
        </a:p>
      </dgm:t>
    </dgm:pt>
    <dgm:pt modelId="{E956E572-9C58-4511-B734-C28572C3BE3E}" type="parTrans" cxnId="{814000DC-FE64-4DA9-ADAC-CC04E7195159}">
      <dgm:prSet/>
      <dgm:spPr/>
      <dgm:t>
        <a:bodyPr/>
        <a:lstStyle/>
        <a:p>
          <a:endParaRPr lang="es-CO"/>
        </a:p>
      </dgm:t>
    </dgm:pt>
    <dgm:pt modelId="{57A97DF8-6C28-4300-9078-E19F9CE7E38F}" type="sibTrans" cxnId="{814000DC-FE64-4DA9-ADAC-CC04E7195159}">
      <dgm:prSet/>
      <dgm:spPr/>
      <dgm:t>
        <a:bodyPr/>
        <a:lstStyle/>
        <a:p>
          <a:endParaRPr lang="es-CO"/>
        </a:p>
      </dgm:t>
    </dgm:pt>
    <dgm:pt modelId="{FAB54E4C-A575-4F2C-A093-56B0C37F2F5B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Trastornos</a:t>
          </a:r>
        </a:p>
        <a:p>
          <a:r>
            <a:rPr lang="es-CO" sz="2400" b="1" dirty="0" smtClean="0">
              <a:solidFill>
                <a:schemeClr val="tx1"/>
              </a:solidFill>
            </a:rPr>
            <a:t> linfáticos </a:t>
          </a:r>
          <a:endParaRPr lang="es-CO" sz="2400" b="1" dirty="0">
            <a:solidFill>
              <a:schemeClr val="tx1"/>
            </a:solidFill>
          </a:endParaRPr>
        </a:p>
      </dgm:t>
    </dgm:pt>
    <dgm:pt modelId="{0AD7AF29-C912-4548-B4B8-6F7E4622FBB9}" type="parTrans" cxnId="{A2B62E5B-B143-4440-B1CD-A879CED5852B}">
      <dgm:prSet/>
      <dgm:spPr/>
      <dgm:t>
        <a:bodyPr/>
        <a:lstStyle/>
        <a:p>
          <a:endParaRPr lang="es-CO"/>
        </a:p>
      </dgm:t>
    </dgm:pt>
    <dgm:pt modelId="{D91E5C8B-0793-498E-BD4F-9DC0D1AA61A1}" type="sibTrans" cxnId="{A2B62E5B-B143-4440-B1CD-A879CED5852B}">
      <dgm:prSet/>
      <dgm:spPr/>
      <dgm:t>
        <a:bodyPr/>
        <a:lstStyle/>
        <a:p>
          <a:endParaRPr lang="es-CO"/>
        </a:p>
      </dgm:t>
    </dgm:pt>
    <dgm:pt modelId="{08D3C94F-01B4-4DC8-A336-A7FB82E98DFF}">
      <dgm:prSet phldrT="[Texto]" custT="1"/>
      <dgm:spPr>
        <a:solidFill>
          <a:srgbClr val="FFF7FC"/>
        </a:solidFill>
        <a:ln>
          <a:solidFill>
            <a:srgbClr val="EAEAEA"/>
          </a:solidFill>
        </a:ln>
      </dgm:spPr>
      <dgm:t>
        <a:bodyPr/>
        <a:lstStyle/>
        <a:p>
          <a:r>
            <a:rPr lang="es-ES" sz="2400" dirty="0" err="1" smtClean="0"/>
            <a:t>Linfangiectasia</a:t>
          </a:r>
          <a:r>
            <a:rPr lang="es-ES" sz="2400" dirty="0" smtClean="0"/>
            <a:t> pulmonar</a:t>
          </a:r>
          <a:endParaRPr lang="es-CO" sz="2400" b="0" dirty="0"/>
        </a:p>
      </dgm:t>
    </dgm:pt>
    <dgm:pt modelId="{E4847409-512F-4B8B-8F3D-0AA38E4A57D5}" type="parTrans" cxnId="{C9E833BC-0333-47CF-9450-BBBE28A78E9F}">
      <dgm:prSet/>
      <dgm:spPr/>
      <dgm:t>
        <a:bodyPr/>
        <a:lstStyle/>
        <a:p>
          <a:endParaRPr lang="es-CO"/>
        </a:p>
      </dgm:t>
    </dgm:pt>
    <dgm:pt modelId="{CDD58D2D-D020-42C9-BEF0-12213EC917AF}" type="sibTrans" cxnId="{C9E833BC-0333-47CF-9450-BBBE28A78E9F}">
      <dgm:prSet/>
      <dgm:spPr/>
      <dgm:t>
        <a:bodyPr/>
        <a:lstStyle/>
        <a:p>
          <a:endParaRPr lang="es-CO"/>
        </a:p>
      </dgm:t>
    </dgm:pt>
    <dgm:pt modelId="{8D71CEA2-7155-44BF-B4CF-B3B84D22538E}">
      <dgm:prSet phldrT="[Texto]" custT="1"/>
      <dgm:spPr>
        <a:solidFill>
          <a:srgbClr val="FFF7FC"/>
        </a:solidFill>
        <a:ln>
          <a:solidFill>
            <a:srgbClr val="EAEAEA"/>
          </a:solidFill>
        </a:ln>
      </dgm:spPr>
      <dgm:t>
        <a:bodyPr/>
        <a:lstStyle/>
        <a:p>
          <a:r>
            <a:rPr lang="es-CO" sz="2400" b="0" dirty="0" err="1" smtClean="0"/>
            <a:t>Linfangioma</a:t>
          </a:r>
          <a:endParaRPr lang="es-CO" sz="2400" b="0" dirty="0"/>
        </a:p>
      </dgm:t>
    </dgm:pt>
    <dgm:pt modelId="{AEB05709-C256-4A31-B83A-488B8C39BADD}" type="parTrans" cxnId="{B4C0224A-41F5-42D9-BBFD-18E8FFD01E12}">
      <dgm:prSet/>
      <dgm:spPr/>
      <dgm:t>
        <a:bodyPr/>
        <a:lstStyle/>
        <a:p>
          <a:endParaRPr lang="es-CO"/>
        </a:p>
      </dgm:t>
    </dgm:pt>
    <dgm:pt modelId="{174AC324-F9B3-475A-803B-2138A8372146}" type="sibTrans" cxnId="{B4C0224A-41F5-42D9-BBFD-18E8FFD01E12}">
      <dgm:prSet/>
      <dgm:spPr/>
      <dgm:t>
        <a:bodyPr/>
        <a:lstStyle/>
        <a:p>
          <a:endParaRPr lang="es-CO"/>
        </a:p>
      </dgm:t>
    </dgm:pt>
    <dgm:pt modelId="{A31D8DB7-8AE0-4E2E-B41B-03D4F857E167}">
      <dgm:prSet phldrT="[Texto]" custT="1"/>
      <dgm:spPr>
        <a:solidFill>
          <a:srgbClr val="FFF7FC"/>
        </a:solidFill>
        <a:ln>
          <a:solidFill>
            <a:srgbClr val="EAEAEA"/>
          </a:solidFill>
        </a:ln>
      </dgm:spPr>
      <dgm:t>
        <a:bodyPr/>
        <a:lstStyle/>
        <a:p>
          <a:r>
            <a:rPr lang="es-CO" sz="2400" b="0" dirty="0" err="1" smtClean="0"/>
            <a:t>Sindrome</a:t>
          </a:r>
          <a:r>
            <a:rPr lang="es-CO" sz="2400" b="0" dirty="0" smtClean="0"/>
            <a:t> de la uña amarilla</a:t>
          </a:r>
          <a:endParaRPr lang="es-CO" sz="2400" b="0" dirty="0"/>
        </a:p>
      </dgm:t>
    </dgm:pt>
    <dgm:pt modelId="{F9993A15-9BF5-4ABC-A6D1-A2D48BEC2C08}" type="parTrans" cxnId="{882D2B3A-9DB1-4783-B30C-E95DFE7AD4B4}">
      <dgm:prSet/>
      <dgm:spPr/>
      <dgm:t>
        <a:bodyPr/>
        <a:lstStyle/>
        <a:p>
          <a:endParaRPr lang="es-CO"/>
        </a:p>
      </dgm:t>
    </dgm:pt>
    <dgm:pt modelId="{8902EC36-5D27-4019-8512-2BBBBEEF6DB5}" type="sibTrans" cxnId="{882D2B3A-9DB1-4783-B30C-E95DFE7AD4B4}">
      <dgm:prSet/>
      <dgm:spPr/>
      <dgm:t>
        <a:bodyPr/>
        <a:lstStyle/>
        <a:p>
          <a:endParaRPr lang="es-CO"/>
        </a:p>
      </dgm:t>
    </dgm:pt>
    <dgm:pt modelId="{C3633EB4-B21E-464D-A043-9B589A480824}" type="pres">
      <dgm:prSet presAssocID="{4CBB958F-C7EB-4562-97CD-1113F5FAB1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C46F5CF-D33B-4F16-8B94-ECC03E34B055}" type="pres">
      <dgm:prSet presAssocID="{F304027E-B00A-4631-ADE0-A70DA090EEDA}" presName="linNode" presStyleCnt="0"/>
      <dgm:spPr/>
    </dgm:pt>
    <dgm:pt modelId="{175E5338-8016-4912-835E-FB20B715E03C}" type="pres">
      <dgm:prSet presAssocID="{F304027E-B00A-4631-ADE0-A70DA090EEDA}" presName="parentText" presStyleLbl="node1" presStyleIdx="0" presStyleCnt="2" custScaleX="55433" custScaleY="19480" custLinFactNeighborX="-13241" custLinFactNeighborY="-27471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24DD39-ECAE-4E18-B7DC-C48BA354A1CA}" type="pres">
      <dgm:prSet presAssocID="{F304027E-B00A-4631-ADE0-A70DA090EEDA}" presName="descendantText" presStyleLbl="alignAccFollowNode1" presStyleIdx="0" presStyleCnt="1" custScaleX="73031" custScaleY="36548" custLinFactNeighborX="-25898" custLinFactNeighborY="376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7F6B61-857D-4A17-8D4B-A23BC4D3CB56}" type="pres">
      <dgm:prSet presAssocID="{145C27B8-1825-411F-BADC-EF667DAE55C6}" presName="sp" presStyleCnt="0"/>
      <dgm:spPr/>
    </dgm:pt>
    <dgm:pt modelId="{B5242785-FB10-4F6D-99D5-888DB8F9D0E3}" type="pres">
      <dgm:prSet presAssocID="{FAB54E4C-A575-4F2C-A093-56B0C37F2F5B}" presName="linNode" presStyleCnt="0"/>
      <dgm:spPr/>
    </dgm:pt>
    <dgm:pt modelId="{85333FFD-AC40-42E4-93CD-26AB9CF289B2}" type="pres">
      <dgm:prSet presAssocID="{FAB54E4C-A575-4F2C-A093-56B0C37F2F5B}" presName="parentText" presStyleLbl="node1" presStyleIdx="1" presStyleCnt="2" custScaleX="57947" custScaleY="19415" custLinFactNeighborX="-22604" custLinFactNeighborY="-11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9FB3E6C-3DCD-4CB1-BD43-F80A9E3A4E29}" type="presOf" srcId="{A31D8DB7-8AE0-4E2E-B41B-03D4F857E167}" destId="{EA24DD39-ECAE-4E18-B7DC-C48BA354A1CA}" srcOrd="0" destOrd="3" presId="urn:microsoft.com/office/officeart/2005/8/layout/vList5"/>
    <dgm:cxn modelId="{AFC93373-4782-462C-AF5D-201884B0F2CE}" srcId="{4CBB958F-C7EB-4562-97CD-1113F5FAB117}" destId="{F304027E-B00A-4631-ADE0-A70DA090EEDA}" srcOrd="0" destOrd="0" parTransId="{82DF7E92-1002-4FC0-8E83-ACFE776E53A4}" sibTransId="{145C27B8-1825-411F-BADC-EF667DAE55C6}"/>
    <dgm:cxn modelId="{7644DE9D-9CCA-4EF8-80AD-1DE4A36AE894}" type="presOf" srcId="{4CBB958F-C7EB-4562-97CD-1113F5FAB117}" destId="{C3633EB4-B21E-464D-A043-9B589A480824}" srcOrd="0" destOrd="0" presId="urn:microsoft.com/office/officeart/2005/8/layout/vList5"/>
    <dgm:cxn modelId="{882D2B3A-9DB1-4783-B30C-E95DFE7AD4B4}" srcId="{F304027E-B00A-4631-ADE0-A70DA090EEDA}" destId="{A31D8DB7-8AE0-4E2E-B41B-03D4F857E167}" srcOrd="3" destOrd="0" parTransId="{F9993A15-9BF5-4ABC-A6D1-A2D48BEC2C08}" sibTransId="{8902EC36-5D27-4019-8512-2BBBBEEF6DB5}"/>
    <dgm:cxn modelId="{C9E833BC-0333-47CF-9450-BBBE28A78E9F}" srcId="{F304027E-B00A-4631-ADE0-A70DA090EEDA}" destId="{08D3C94F-01B4-4DC8-A336-A7FB82E98DFF}" srcOrd="1" destOrd="0" parTransId="{E4847409-512F-4B8B-8F3D-0AA38E4A57D5}" sibTransId="{CDD58D2D-D020-42C9-BEF0-12213EC917AF}"/>
    <dgm:cxn modelId="{B4C0224A-41F5-42D9-BBFD-18E8FFD01E12}" srcId="{F304027E-B00A-4631-ADE0-A70DA090EEDA}" destId="{8D71CEA2-7155-44BF-B4CF-B3B84D22538E}" srcOrd="2" destOrd="0" parTransId="{AEB05709-C256-4A31-B83A-488B8C39BADD}" sibTransId="{174AC324-F9B3-475A-803B-2138A8372146}"/>
    <dgm:cxn modelId="{52F064D2-CF0D-4DD6-AA5B-7DD89B25D9DA}" type="presOf" srcId="{08D3C94F-01B4-4DC8-A336-A7FB82E98DFF}" destId="{EA24DD39-ECAE-4E18-B7DC-C48BA354A1CA}" srcOrd="0" destOrd="1" presId="urn:microsoft.com/office/officeart/2005/8/layout/vList5"/>
    <dgm:cxn modelId="{65AB00F7-365D-45C0-BF09-F7EF479C5A63}" type="presOf" srcId="{F304027E-B00A-4631-ADE0-A70DA090EEDA}" destId="{175E5338-8016-4912-835E-FB20B715E03C}" srcOrd="0" destOrd="0" presId="urn:microsoft.com/office/officeart/2005/8/layout/vList5"/>
    <dgm:cxn modelId="{77693CD7-0E13-4393-81ED-914AE0917CF5}" type="presOf" srcId="{8D71CEA2-7155-44BF-B4CF-B3B84D22538E}" destId="{EA24DD39-ECAE-4E18-B7DC-C48BA354A1CA}" srcOrd="0" destOrd="2" presId="urn:microsoft.com/office/officeart/2005/8/layout/vList5"/>
    <dgm:cxn modelId="{814000DC-FE64-4DA9-ADAC-CC04E7195159}" srcId="{F304027E-B00A-4631-ADE0-A70DA090EEDA}" destId="{6D02A5A2-956B-4068-9604-B7EDF58887AC}" srcOrd="0" destOrd="0" parTransId="{E956E572-9C58-4511-B734-C28572C3BE3E}" sibTransId="{57A97DF8-6C28-4300-9078-E19F9CE7E38F}"/>
    <dgm:cxn modelId="{D1F6C23A-9753-40CF-BE06-9E9F10D637FC}" type="presOf" srcId="{6D02A5A2-956B-4068-9604-B7EDF58887AC}" destId="{EA24DD39-ECAE-4E18-B7DC-C48BA354A1CA}" srcOrd="0" destOrd="0" presId="urn:microsoft.com/office/officeart/2005/8/layout/vList5"/>
    <dgm:cxn modelId="{A2B62E5B-B143-4440-B1CD-A879CED5852B}" srcId="{4CBB958F-C7EB-4562-97CD-1113F5FAB117}" destId="{FAB54E4C-A575-4F2C-A093-56B0C37F2F5B}" srcOrd="1" destOrd="0" parTransId="{0AD7AF29-C912-4548-B4B8-6F7E4622FBB9}" sibTransId="{D91E5C8B-0793-498E-BD4F-9DC0D1AA61A1}"/>
    <dgm:cxn modelId="{075E27E0-DB8D-48C7-A9E0-4B68F91DB046}" type="presOf" srcId="{FAB54E4C-A575-4F2C-A093-56B0C37F2F5B}" destId="{85333FFD-AC40-42E4-93CD-26AB9CF289B2}" srcOrd="0" destOrd="0" presId="urn:microsoft.com/office/officeart/2005/8/layout/vList5"/>
    <dgm:cxn modelId="{D9723BA7-2254-4C08-841B-6779CF8A2099}" type="presParOf" srcId="{C3633EB4-B21E-464D-A043-9B589A480824}" destId="{0C46F5CF-D33B-4F16-8B94-ECC03E34B055}" srcOrd="0" destOrd="0" presId="urn:microsoft.com/office/officeart/2005/8/layout/vList5"/>
    <dgm:cxn modelId="{23D39368-92B5-4C10-966D-2C2915607CC1}" type="presParOf" srcId="{0C46F5CF-D33B-4F16-8B94-ECC03E34B055}" destId="{175E5338-8016-4912-835E-FB20B715E03C}" srcOrd="0" destOrd="0" presId="urn:microsoft.com/office/officeart/2005/8/layout/vList5"/>
    <dgm:cxn modelId="{73A0A948-91EE-49D6-9519-B5220FD282FC}" type="presParOf" srcId="{0C46F5CF-D33B-4F16-8B94-ECC03E34B055}" destId="{EA24DD39-ECAE-4E18-B7DC-C48BA354A1CA}" srcOrd="1" destOrd="0" presId="urn:microsoft.com/office/officeart/2005/8/layout/vList5"/>
    <dgm:cxn modelId="{5EF5E032-FB52-48DC-ADCC-47398430615A}" type="presParOf" srcId="{C3633EB4-B21E-464D-A043-9B589A480824}" destId="{BE7F6B61-857D-4A17-8D4B-A23BC4D3CB56}" srcOrd="1" destOrd="0" presId="urn:microsoft.com/office/officeart/2005/8/layout/vList5"/>
    <dgm:cxn modelId="{4C52A3D2-4254-4583-8E23-10BF7ECCB509}" type="presParOf" srcId="{C3633EB4-B21E-464D-A043-9B589A480824}" destId="{B5242785-FB10-4F6D-99D5-888DB8F9D0E3}" srcOrd="2" destOrd="0" presId="urn:microsoft.com/office/officeart/2005/8/layout/vList5"/>
    <dgm:cxn modelId="{7D39560B-633D-41AF-91A3-2BC2EE6A5A33}" type="presParOf" srcId="{B5242785-FB10-4F6D-99D5-888DB8F9D0E3}" destId="{85333FFD-AC40-42E4-93CD-26AB9CF289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BB958F-C7EB-4562-97CD-1113F5FAB1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304027E-B00A-4631-ADE0-A70DA090EEDA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Ascitis quilosa y casas </a:t>
          </a:r>
          <a:r>
            <a:rPr lang="es-CO" sz="2400" b="1" dirty="0" err="1" smtClean="0">
              <a:solidFill>
                <a:schemeClr val="tx1"/>
              </a:solidFill>
            </a:rPr>
            <a:t>intraabdominales</a:t>
          </a:r>
          <a:endParaRPr lang="es-CO" sz="2400" b="1" dirty="0">
            <a:solidFill>
              <a:schemeClr val="tx1"/>
            </a:solidFill>
          </a:endParaRPr>
        </a:p>
      </dgm:t>
    </dgm:pt>
    <dgm:pt modelId="{82DF7E92-1002-4FC0-8E83-ACFE776E53A4}" type="parTrans" cxnId="{AFC93373-4782-462C-AF5D-201884B0F2CE}">
      <dgm:prSet/>
      <dgm:spPr/>
      <dgm:t>
        <a:bodyPr/>
        <a:lstStyle/>
        <a:p>
          <a:endParaRPr lang="es-CO"/>
        </a:p>
      </dgm:t>
    </dgm:pt>
    <dgm:pt modelId="{145C27B8-1825-411F-BADC-EF667DAE55C6}" type="sibTrans" cxnId="{AFC93373-4782-462C-AF5D-201884B0F2CE}">
      <dgm:prSet/>
      <dgm:spPr/>
      <dgm:t>
        <a:bodyPr/>
        <a:lstStyle/>
        <a:p>
          <a:endParaRPr lang="es-CO"/>
        </a:p>
      </dgm:t>
    </dgm:pt>
    <dgm:pt modelId="{6D02A5A2-956B-4068-9604-B7EDF58887AC}">
      <dgm:prSet phldrT="[Texto]" custT="1"/>
      <dgm:spPr>
        <a:solidFill>
          <a:srgbClr val="FFF7FC"/>
        </a:solidFill>
        <a:ln>
          <a:solidFill>
            <a:srgbClr val="EAEAEA"/>
          </a:solidFill>
        </a:ln>
      </dgm:spPr>
      <dgm:t>
        <a:bodyPr/>
        <a:lstStyle/>
        <a:p>
          <a:r>
            <a:rPr lang="es-ES" sz="2400" dirty="0" err="1" smtClean="0"/>
            <a:t>Mycobacterium</a:t>
          </a:r>
          <a:r>
            <a:rPr lang="es-ES" sz="2400" dirty="0" smtClean="0"/>
            <a:t> tuberculosis, hepatitis A, </a:t>
          </a:r>
          <a:r>
            <a:rPr lang="es-ES" sz="2400" dirty="0" err="1" smtClean="0"/>
            <a:t>paragonimiasis</a:t>
          </a:r>
          <a:r>
            <a:rPr lang="es-ES" sz="2400" dirty="0" smtClean="0"/>
            <a:t> y </a:t>
          </a:r>
          <a:r>
            <a:rPr lang="es-ES" sz="2400" dirty="0" err="1" smtClean="0"/>
            <a:t>paracoccidioidomicosis</a:t>
          </a:r>
          <a:endParaRPr lang="es-CO" sz="2400" b="0" dirty="0"/>
        </a:p>
      </dgm:t>
    </dgm:pt>
    <dgm:pt modelId="{E956E572-9C58-4511-B734-C28572C3BE3E}" type="parTrans" cxnId="{814000DC-FE64-4DA9-ADAC-CC04E7195159}">
      <dgm:prSet/>
      <dgm:spPr/>
      <dgm:t>
        <a:bodyPr/>
        <a:lstStyle/>
        <a:p>
          <a:endParaRPr lang="es-CO"/>
        </a:p>
      </dgm:t>
    </dgm:pt>
    <dgm:pt modelId="{57A97DF8-6C28-4300-9078-E19F9CE7E38F}" type="sibTrans" cxnId="{814000DC-FE64-4DA9-ADAC-CC04E7195159}">
      <dgm:prSet/>
      <dgm:spPr/>
      <dgm:t>
        <a:bodyPr/>
        <a:lstStyle/>
        <a:p>
          <a:endParaRPr lang="es-CO"/>
        </a:p>
      </dgm:t>
    </dgm:pt>
    <dgm:pt modelId="{FAB54E4C-A575-4F2C-A093-56B0C37F2F5B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Infecciones</a:t>
          </a:r>
          <a:endParaRPr lang="es-CO" sz="2400" b="1" dirty="0">
            <a:solidFill>
              <a:schemeClr val="tx1"/>
            </a:solidFill>
          </a:endParaRPr>
        </a:p>
      </dgm:t>
    </dgm:pt>
    <dgm:pt modelId="{0AD7AF29-C912-4548-B4B8-6F7E4622FBB9}" type="parTrans" cxnId="{A2B62E5B-B143-4440-B1CD-A879CED5852B}">
      <dgm:prSet/>
      <dgm:spPr/>
      <dgm:t>
        <a:bodyPr/>
        <a:lstStyle/>
        <a:p>
          <a:endParaRPr lang="es-CO"/>
        </a:p>
      </dgm:t>
    </dgm:pt>
    <dgm:pt modelId="{D91E5C8B-0793-498E-BD4F-9DC0D1AA61A1}" type="sibTrans" cxnId="{A2B62E5B-B143-4440-B1CD-A879CED5852B}">
      <dgm:prSet/>
      <dgm:spPr/>
      <dgm:t>
        <a:bodyPr/>
        <a:lstStyle/>
        <a:p>
          <a:endParaRPr lang="es-CO"/>
        </a:p>
      </dgm:t>
    </dgm:pt>
    <dgm:pt modelId="{C3633EB4-B21E-464D-A043-9B589A480824}" type="pres">
      <dgm:prSet presAssocID="{4CBB958F-C7EB-4562-97CD-1113F5FAB1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C46F5CF-D33B-4F16-8B94-ECC03E34B055}" type="pres">
      <dgm:prSet presAssocID="{F304027E-B00A-4631-ADE0-A70DA090EEDA}" presName="linNode" presStyleCnt="0"/>
      <dgm:spPr/>
    </dgm:pt>
    <dgm:pt modelId="{175E5338-8016-4912-835E-FB20B715E03C}" type="pres">
      <dgm:prSet presAssocID="{F304027E-B00A-4631-ADE0-A70DA090EEDA}" presName="parentText" presStyleLbl="node1" presStyleIdx="0" presStyleCnt="2" custScaleX="70957" custScaleY="23510" custLinFactNeighborX="-14393" custLinFactNeighborY="-1672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24DD39-ECAE-4E18-B7DC-C48BA354A1CA}" type="pres">
      <dgm:prSet presAssocID="{F304027E-B00A-4631-ADE0-A70DA090EEDA}" presName="descendantText" presStyleLbl="alignAccFollowNode1" presStyleIdx="0" presStyleCnt="1" custScaleX="73031" custScaleY="36548" custLinFactNeighborX="-20861" custLinFactNeighborY="376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7F6B61-857D-4A17-8D4B-A23BC4D3CB56}" type="pres">
      <dgm:prSet presAssocID="{145C27B8-1825-411F-BADC-EF667DAE55C6}" presName="sp" presStyleCnt="0"/>
      <dgm:spPr/>
    </dgm:pt>
    <dgm:pt modelId="{B5242785-FB10-4F6D-99D5-888DB8F9D0E3}" type="pres">
      <dgm:prSet presAssocID="{FAB54E4C-A575-4F2C-A093-56B0C37F2F5B}" presName="linNode" presStyleCnt="0"/>
      <dgm:spPr/>
    </dgm:pt>
    <dgm:pt modelId="{85333FFD-AC40-42E4-93CD-26AB9CF289B2}" type="pres">
      <dgm:prSet presAssocID="{FAB54E4C-A575-4F2C-A093-56B0C37F2F5B}" presName="parentText" presStyleLbl="node1" presStyleIdx="1" presStyleCnt="2" custScaleX="57947" custScaleY="19415" custLinFactNeighborX="-14527" custLinFactNeighborY="-307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FC93373-4782-462C-AF5D-201884B0F2CE}" srcId="{4CBB958F-C7EB-4562-97CD-1113F5FAB117}" destId="{F304027E-B00A-4631-ADE0-A70DA090EEDA}" srcOrd="0" destOrd="0" parTransId="{82DF7E92-1002-4FC0-8E83-ACFE776E53A4}" sibTransId="{145C27B8-1825-411F-BADC-EF667DAE55C6}"/>
    <dgm:cxn modelId="{D0DF5D18-AA49-46B8-9540-4E2F3B1215A5}" type="presOf" srcId="{FAB54E4C-A575-4F2C-A093-56B0C37F2F5B}" destId="{85333FFD-AC40-42E4-93CD-26AB9CF289B2}" srcOrd="0" destOrd="0" presId="urn:microsoft.com/office/officeart/2005/8/layout/vList5"/>
    <dgm:cxn modelId="{A2C8B6E1-6290-4892-9CFD-07099B29A5DA}" type="presOf" srcId="{4CBB958F-C7EB-4562-97CD-1113F5FAB117}" destId="{C3633EB4-B21E-464D-A043-9B589A480824}" srcOrd="0" destOrd="0" presId="urn:microsoft.com/office/officeart/2005/8/layout/vList5"/>
    <dgm:cxn modelId="{EF278284-2E92-4398-87E8-5DEE1A6CB179}" type="presOf" srcId="{F304027E-B00A-4631-ADE0-A70DA090EEDA}" destId="{175E5338-8016-4912-835E-FB20B715E03C}" srcOrd="0" destOrd="0" presId="urn:microsoft.com/office/officeart/2005/8/layout/vList5"/>
    <dgm:cxn modelId="{814000DC-FE64-4DA9-ADAC-CC04E7195159}" srcId="{F304027E-B00A-4631-ADE0-A70DA090EEDA}" destId="{6D02A5A2-956B-4068-9604-B7EDF58887AC}" srcOrd="0" destOrd="0" parTransId="{E956E572-9C58-4511-B734-C28572C3BE3E}" sibTransId="{57A97DF8-6C28-4300-9078-E19F9CE7E38F}"/>
    <dgm:cxn modelId="{A2B62E5B-B143-4440-B1CD-A879CED5852B}" srcId="{4CBB958F-C7EB-4562-97CD-1113F5FAB117}" destId="{FAB54E4C-A575-4F2C-A093-56B0C37F2F5B}" srcOrd="1" destOrd="0" parTransId="{0AD7AF29-C912-4548-B4B8-6F7E4622FBB9}" sibTransId="{D91E5C8B-0793-498E-BD4F-9DC0D1AA61A1}"/>
    <dgm:cxn modelId="{7D437643-0C24-4C55-818A-64B2DFE7DDB7}" type="presOf" srcId="{6D02A5A2-956B-4068-9604-B7EDF58887AC}" destId="{EA24DD39-ECAE-4E18-B7DC-C48BA354A1CA}" srcOrd="0" destOrd="0" presId="urn:microsoft.com/office/officeart/2005/8/layout/vList5"/>
    <dgm:cxn modelId="{A01B1458-C53A-4ABC-8E3A-788379DD8C05}" type="presParOf" srcId="{C3633EB4-B21E-464D-A043-9B589A480824}" destId="{0C46F5CF-D33B-4F16-8B94-ECC03E34B055}" srcOrd="0" destOrd="0" presId="urn:microsoft.com/office/officeart/2005/8/layout/vList5"/>
    <dgm:cxn modelId="{F5A6B717-2225-4413-BC2C-4DFD2BF54CAB}" type="presParOf" srcId="{0C46F5CF-D33B-4F16-8B94-ECC03E34B055}" destId="{175E5338-8016-4912-835E-FB20B715E03C}" srcOrd="0" destOrd="0" presId="urn:microsoft.com/office/officeart/2005/8/layout/vList5"/>
    <dgm:cxn modelId="{2D6F6958-F339-45D8-B75D-8C2984A5DC80}" type="presParOf" srcId="{0C46F5CF-D33B-4F16-8B94-ECC03E34B055}" destId="{EA24DD39-ECAE-4E18-B7DC-C48BA354A1CA}" srcOrd="1" destOrd="0" presId="urn:microsoft.com/office/officeart/2005/8/layout/vList5"/>
    <dgm:cxn modelId="{E734098B-83A7-47D4-81C7-542FB2BB2FCC}" type="presParOf" srcId="{C3633EB4-B21E-464D-A043-9B589A480824}" destId="{BE7F6B61-857D-4A17-8D4B-A23BC4D3CB56}" srcOrd="1" destOrd="0" presId="urn:microsoft.com/office/officeart/2005/8/layout/vList5"/>
    <dgm:cxn modelId="{22447E76-958D-4E30-B768-F9DA72A59328}" type="presParOf" srcId="{C3633EB4-B21E-464D-A043-9B589A480824}" destId="{B5242785-FB10-4F6D-99D5-888DB8F9D0E3}" srcOrd="2" destOrd="0" presId="urn:microsoft.com/office/officeart/2005/8/layout/vList5"/>
    <dgm:cxn modelId="{ABC522E5-B1C5-4760-80B8-ACC761CFDAE3}" type="presParOf" srcId="{B5242785-FB10-4F6D-99D5-888DB8F9D0E3}" destId="{85333FFD-AC40-42E4-93CD-26AB9CF289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11955F-4FEA-4CEC-BC36-402D421B87B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CD3FB56-1BFE-430F-84B3-BA268BDA9B34}">
      <dgm:prSet phldrT="[Texto]"/>
      <dgm:spPr/>
      <dgm:t>
        <a:bodyPr/>
        <a:lstStyle/>
        <a:p>
          <a:r>
            <a:rPr lang="es-CO" b="1" dirty="0" smtClean="0"/>
            <a:t>Condiciones subyacentes</a:t>
          </a:r>
          <a:endParaRPr lang="es-CO" b="1" dirty="0"/>
        </a:p>
      </dgm:t>
    </dgm:pt>
    <dgm:pt modelId="{2DD116EC-4333-4EAB-9385-EF712BDC8D20}" type="parTrans" cxnId="{C95B3CB0-FF59-48C7-87EE-42C53F8AF1EF}">
      <dgm:prSet/>
      <dgm:spPr/>
      <dgm:t>
        <a:bodyPr/>
        <a:lstStyle/>
        <a:p>
          <a:endParaRPr lang="es-CO"/>
        </a:p>
      </dgm:t>
    </dgm:pt>
    <dgm:pt modelId="{3EA1172A-4AA6-477F-89F6-B32C3898A63A}" type="sibTrans" cxnId="{C95B3CB0-FF59-48C7-87EE-42C53F8AF1EF}">
      <dgm:prSet/>
      <dgm:spPr/>
      <dgm:t>
        <a:bodyPr/>
        <a:lstStyle/>
        <a:p>
          <a:endParaRPr lang="es-CO"/>
        </a:p>
      </dgm:t>
    </dgm:pt>
    <dgm:pt modelId="{59A2696B-8921-4201-ACAD-DEFDCE5A187A}">
      <dgm:prSet phldrT="[Texto]" custT="1"/>
      <dgm:spPr/>
      <dgm:t>
        <a:bodyPr/>
        <a:lstStyle/>
        <a:p>
          <a:r>
            <a:rPr lang="es-CO" sz="2200" dirty="0" smtClean="0"/>
            <a:t>Esteroides en la </a:t>
          </a:r>
          <a:r>
            <a:rPr lang="es-CO" sz="2200" dirty="0" err="1" smtClean="0"/>
            <a:t>sarcoidosis</a:t>
          </a:r>
          <a:endParaRPr lang="es-CO" sz="2200" dirty="0"/>
        </a:p>
      </dgm:t>
    </dgm:pt>
    <dgm:pt modelId="{1FF27325-D9EA-48C1-B779-03D77553E2D6}" type="parTrans" cxnId="{B3305243-EAA3-42AA-9A20-5733AF5DB5A9}">
      <dgm:prSet/>
      <dgm:spPr/>
      <dgm:t>
        <a:bodyPr/>
        <a:lstStyle/>
        <a:p>
          <a:endParaRPr lang="es-CO"/>
        </a:p>
      </dgm:t>
    </dgm:pt>
    <dgm:pt modelId="{0830AA38-C4CF-41B2-BE36-D6958F083F39}" type="sibTrans" cxnId="{B3305243-EAA3-42AA-9A20-5733AF5DB5A9}">
      <dgm:prSet/>
      <dgm:spPr/>
      <dgm:t>
        <a:bodyPr/>
        <a:lstStyle/>
        <a:p>
          <a:endParaRPr lang="es-CO"/>
        </a:p>
      </dgm:t>
    </dgm:pt>
    <dgm:pt modelId="{0BD0C140-B5B2-427A-9959-265197C06E39}">
      <dgm:prSet phldrT="[Texto]" custT="1"/>
      <dgm:spPr/>
      <dgm:t>
        <a:bodyPr/>
        <a:lstStyle/>
        <a:p>
          <a:r>
            <a:rPr lang="es-CO" sz="2200" dirty="0" smtClean="0"/>
            <a:t>Diuréticos en la insuficiencia cardiaca</a:t>
          </a:r>
          <a:endParaRPr lang="es-CO" sz="2200" dirty="0"/>
        </a:p>
      </dgm:t>
    </dgm:pt>
    <dgm:pt modelId="{3943C7A9-84D9-4F58-AE61-8CC364DFAC92}" type="parTrans" cxnId="{B8402536-6C79-45C5-B337-AC8C4CC03BAF}">
      <dgm:prSet/>
      <dgm:spPr/>
      <dgm:t>
        <a:bodyPr/>
        <a:lstStyle/>
        <a:p>
          <a:endParaRPr lang="es-CO"/>
        </a:p>
      </dgm:t>
    </dgm:pt>
    <dgm:pt modelId="{22CEA0D9-838F-424B-A833-0108857EC426}" type="sibTrans" cxnId="{B8402536-6C79-45C5-B337-AC8C4CC03BAF}">
      <dgm:prSet/>
      <dgm:spPr/>
      <dgm:t>
        <a:bodyPr/>
        <a:lstStyle/>
        <a:p>
          <a:endParaRPr lang="es-CO"/>
        </a:p>
      </dgm:t>
    </dgm:pt>
    <dgm:pt modelId="{A23647FD-D2A4-422E-8B6C-0B70965DBFFE}">
      <dgm:prSet phldrT="[Texto]"/>
      <dgm:spPr/>
      <dgm:t>
        <a:bodyPr/>
        <a:lstStyle/>
        <a:p>
          <a:r>
            <a:rPr lang="es-CO" b="1" dirty="0" smtClean="0"/>
            <a:t>Manejo conservador</a:t>
          </a:r>
          <a:endParaRPr lang="es-CO" b="1" dirty="0"/>
        </a:p>
      </dgm:t>
    </dgm:pt>
    <dgm:pt modelId="{10C52667-F2B6-4DE8-BC2E-827426820D9D}" type="parTrans" cxnId="{AA6F958E-1B85-424D-ACAC-83CC9A498096}">
      <dgm:prSet/>
      <dgm:spPr/>
      <dgm:t>
        <a:bodyPr/>
        <a:lstStyle/>
        <a:p>
          <a:endParaRPr lang="es-CO"/>
        </a:p>
      </dgm:t>
    </dgm:pt>
    <dgm:pt modelId="{C89BB926-FEE2-4D73-95F1-C3628A860AA4}" type="sibTrans" cxnId="{AA6F958E-1B85-424D-ACAC-83CC9A498096}">
      <dgm:prSet/>
      <dgm:spPr/>
      <dgm:t>
        <a:bodyPr/>
        <a:lstStyle/>
        <a:p>
          <a:endParaRPr lang="es-CO"/>
        </a:p>
      </dgm:t>
    </dgm:pt>
    <dgm:pt modelId="{43B00586-3AB8-4FDB-9416-1B055FED175A}">
      <dgm:prSet phldrT="[Texto]" custT="1"/>
      <dgm:spPr/>
      <dgm:t>
        <a:bodyPr/>
        <a:lstStyle/>
        <a:p>
          <a:r>
            <a:rPr lang="es-CO" sz="2200" dirty="0" smtClean="0"/>
            <a:t>Drenar el </a:t>
          </a:r>
          <a:r>
            <a:rPr lang="es-CO" sz="2200" dirty="0" err="1" smtClean="0"/>
            <a:t>quilotórax</a:t>
          </a:r>
          <a:r>
            <a:rPr lang="es-CO" sz="2200" dirty="0" smtClean="0"/>
            <a:t> y concretar un tratamiento nutricional</a:t>
          </a:r>
          <a:endParaRPr lang="es-CO" sz="2200" dirty="0"/>
        </a:p>
      </dgm:t>
    </dgm:pt>
    <dgm:pt modelId="{1D12A03F-8CFF-4D20-A0BB-7F87AE679868}" type="parTrans" cxnId="{F10374F6-2CEA-49B5-BD0B-552267A916A7}">
      <dgm:prSet/>
      <dgm:spPr/>
      <dgm:t>
        <a:bodyPr/>
        <a:lstStyle/>
        <a:p>
          <a:endParaRPr lang="es-CO"/>
        </a:p>
      </dgm:t>
    </dgm:pt>
    <dgm:pt modelId="{1BA2E27C-2196-4C89-9C9C-C39E2437F955}" type="sibTrans" cxnId="{F10374F6-2CEA-49B5-BD0B-552267A916A7}">
      <dgm:prSet/>
      <dgm:spPr/>
      <dgm:t>
        <a:bodyPr/>
        <a:lstStyle/>
        <a:p>
          <a:endParaRPr lang="es-CO"/>
        </a:p>
      </dgm:t>
    </dgm:pt>
    <dgm:pt modelId="{A5324A41-9547-4F0A-8BA4-F3A0809F9CFF}">
      <dgm:prSet phldrT="[Texto]" custT="1"/>
      <dgm:spPr/>
      <dgm:t>
        <a:bodyPr/>
        <a:lstStyle/>
        <a:p>
          <a:r>
            <a:rPr lang="es-CO" sz="2200" dirty="0" smtClean="0"/>
            <a:t>Cierre espontáneo del conducto</a:t>
          </a:r>
          <a:endParaRPr lang="es-CO" sz="2200" dirty="0"/>
        </a:p>
      </dgm:t>
    </dgm:pt>
    <dgm:pt modelId="{6B2A3B27-466F-4B94-B890-4A6EFD843035}" type="parTrans" cxnId="{8091BE9E-7B47-4C83-BE4D-033993867B14}">
      <dgm:prSet/>
      <dgm:spPr/>
      <dgm:t>
        <a:bodyPr/>
        <a:lstStyle/>
        <a:p>
          <a:endParaRPr lang="es-CO"/>
        </a:p>
      </dgm:t>
    </dgm:pt>
    <dgm:pt modelId="{63CDB63A-14DC-4DAA-9ACD-DA8776091442}" type="sibTrans" cxnId="{8091BE9E-7B47-4C83-BE4D-033993867B14}">
      <dgm:prSet/>
      <dgm:spPr/>
      <dgm:t>
        <a:bodyPr/>
        <a:lstStyle/>
        <a:p>
          <a:endParaRPr lang="es-CO"/>
        </a:p>
      </dgm:t>
    </dgm:pt>
    <dgm:pt modelId="{4ADCF8D1-C1B5-4FB4-91DC-A2D5C63E4AB8}">
      <dgm:prSet phldrT="[Texto]" custT="1"/>
      <dgm:spPr/>
      <dgm:t>
        <a:bodyPr/>
        <a:lstStyle/>
        <a:p>
          <a:r>
            <a:rPr lang="es-CO" sz="2200" dirty="0" smtClean="0"/>
            <a:t>Alimentación baja en triglicéridos de cadena larga (TCL)</a:t>
          </a:r>
          <a:endParaRPr lang="es-CO" sz="2200" dirty="0"/>
        </a:p>
      </dgm:t>
    </dgm:pt>
    <dgm:pt modelId="{257FCF18-13B5-4BBF-A3F9-94C8331088AE}" type="parTrans" cxnId="{E2946AF0-DE3A-4A04-915D-7FAE718E0C86}">
      <dgm:prSet/>
      <dgm:spPr/>
      <dgm:t>
        <a:bodyPr/>
        <a:lstStyle/>
        <a:p>
          <a:endParaRPr lang="es-CO"/>
        </a:p>
      </dgm:t>
    </dgm:pt>
    <dgm:pt modelId="{5100AFF2-A0AE-4C66-BF96-A81D3A53CE3D}" type="sibTrans" cxnId="{E2946AF0-DE3A-4A04-915D-7FAE718E0C86}">
      <dgm:prSet/>
      <dgm:spPr/>
      <dgm:t>
        <a:bodyPr/>
        <a:lstStyle/>
        <a:p>
          <a:endParaRPr lang="es-CO"/>
        </a:p>
      </dgm:t>
    </dgm:pt>
    <dgm:pt modelId="{F3804FFB-4F93-456C-9546-2E14AF4104A0}">
      <dgm:prSet phldrT="[Texto]" custT="1"/>
      <dgm:spPr/>
      <dgm:t>
        <a:bodyPr/>
        <a:lstStyle/>
        <a:p>
          <a:r>
            <a:rPr lang="es-CO" sz="2200" dirty="0" err="1" smtClean="0"/>
            <a:t>Somatostatina</a:t>
          </a:r>
          <a:endParaRPr lang="es-CO" sz="2200" dirty="0"/>
        </a:p>
      </dgm:t>
    </dgm:pt>
    <dgm:pt modelId="{FDB6D488-435F-481D-93C1-CA1B044FBEC8}" type="parTrans" cxnId="{5AF8035B-8D5B-4794-9455-66503A09C03A}">
      <dgm:prSet/>
      <dgm:spPr/>
      <dgm:t>
        <a:bodyPr/>
        <a:lstStyle/>
        <a:p>
          <a:endParaRPr lang="es-CO"/>
        </a:p>
      </dgm:t>
    </dgm:pt>
    <dgm:pt modelId="{260F2240-4A15-4DC8-A79D-4EC436FD3007}" type="sibTrans" cxnId="{5AF8035B-8D5B-4794-9455-66503A09C03A}">
      <dgm:prSet/>
      <dgm:spPr/>
      <dgm:t>
        <a:bodyPr/>
        <a:lstStyle/>
        <a:p>
          <a:endParaRPr lang="es-CO"/>
        </a:p>
      </dgm:t>
    </dgm:pt>
    <dgm:pt modelId="{01B48ADE-E18A-4BB5-A978-A8C65A82AB5D}" type="pres">
      <dgm:prSet presAssocID="{F411955F-4FEA-4CEC-BC36-402D421B87B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24B3C2BD-2903-4710-ACFE-96DBA5F5531D}" type="pres">
      <dgm:prSet presAssocID="{9CD3FB56-1BFE-430F-84B3-BA268BDA9B34}" presName="root" presStyleCnt="0">
        <dgm:presLayoutVars>
          <dgm:chMax/>
          <dgm:chPref/>
        </dgm:presLayoutVars>
      </dgm:prSet>
      <dgm:spPr/>
    </dgm:pt>
    <dgm:pt modelId="{20EFECE1-9361-4560-857F-457E3948C8DD}" type="pres">
      <dgm:prSet presAssocID="{9CD3FB56-1BFE-430F-84B3-BA268BDA9B34}" presName="rootComposite" presStyleCnt="0">
        <dgm:presLayoutVars/>
      </dgm:prSet>
      <dgm:spPr/>
    </dgm:pt>
    <dgm:pt modelId="{A447746E-8E63-4906-A963-4C9370CE90DF}" type="pres">
      <dgm:prSet presAssocID="{9CD3FB56-1BFE-430F-84B3-BA268BDA9B34}" presName="ParentAccent" presStyleLbl="alignNode1" presStyleIdx="0" presStyleCnt="2" custLinFactNeighborX="-1067" custLinFactNeighborY="-15975"/>
      <dgm:spPr>
        <a:solidFill>
          <a:srgbClr val="EAEAEA"/>
        </a:solidFill>
        <a:ln>
          <a:noFill/>
        </a:ln>
      </dgm:spPr>
    </dgm:pt>
    <dgm:pt modelId="{4EEB4150-DFE0-4F36-9834-04F55A11B21B}" type="pres">
      <dgm:prSet presAssocID="{9CD3FB56-1BFE-430F-84B3-BA268BDA9B34}" presName="ParentSmallAccent" presStyleLbl="fgAcc1" presStyleIdx="0" presStyleCnt="2"/>
      <dgm:spPr>
        <a:ln>
          <a:noFill/>
        </a:ln>
      </dgm:spPr>
    </dgm:pt>
    <dgm:pt modelId="{4977DDB3-E90C-4F88-BE6E-447840D2F98A}" type="pres">
      <dgm:prSet presAssocID="{9CD3FB56-1BFE-430F-84B3-BA268BDA9B3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B07A3A-E575-49B6-A128-357185FD698C}" type="pres">
      <dgm:prSet presAssocID="{9CD3FB56-1BFE-430F-84B3-BA268BDA9B34}" presName="childShape" presStyleCnt="0">
        <dgm:presLayoutVars>
          <dgm:chMax val="0"/>
          <dgm:chPref val="0"/>
        </dgm:presLayoutVars>
      </dgm:prSet>
      <dgm:spPr/>
    </dgm:pt>
    <dgm:pt modelId="{AF6A9A63-45E1-4446-9BE2-0A85A7340D7E}" type="pres">
      <dgm:prSet presAssocID="{59A2696B-8921-4201-ACAD-DEFDCE5A187A}" presName="childComposite" presStyleCnt="0">
        <dgm:presLayoutVars>
          <dgm:chMax val="0"/>
          <dgm:chPref val="0"/>
        </dgm:presLayoutVars>
      </dgm:prSet>
      <dgm:spPr/>
    </dgm:pt>
    <dgm:pt modelId="{095BCABC-D6A1-49E6-BA4F-E2C27790B14F}" type="pres">
      <dgm:prSet presAssocID="{59A2696B-8921-4201-ACAD-DEFDCE5A187A}" presName="ChildAccent" presStyleLbl="solidFgAcc1" presStyleIdx="0" presStyleCnt="6"/>
      <dgm:spPr>
        <a:solidFill>
          <a:srgbClr val="EAEAEA"/>
        </a:solidFill>
        <a:ln>
          <a:noFill/>
        </a:ln>
      </dgm:spPr>
    </dgm:pt>
    <dgm:pt modelId="{63E669DE-DA15-46C3-A7CC-F33242F18EC4}" type="pres">
      <dgm:prSet presAssocID="{59A2696B-8921-4201-ACAD-DEFDCE5A187A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590BD5-A1CB-436B-A436-B6A3A9932579}" type="pres">
      <dgm:prSet presAssocID="{0BD0C140-B5B2-427A-9959-265197C06E39}" presName="childComposite" presStyleCnt="0">
        <dgm:presLayoutVars>
          <dgm:chMax val="0"/>
          <dgm:chPref val="0"/>
        </dgm:presLayoutVars>
      </dgm:prSet>
      <dgm:spPr/>
    </dgm:pt>
    <dgm:pt modelId="{0809A9AA-53E6-44AD-B81B-688DB03DA486}" type="pres">
      <dgm:prSet presAssocID="{0BD0C140-B5B2-427A-9959-265197C06E39}" presName="ChildAccent" presStyleLbl="solidFgAcc1" presStyleIdx="1" presStyleCnt="6"/>
      <dgm:spPr>
        <a:solidFill>
          <a:srgbClr val="EAEAEA"/>
        </a:solidFill>
        <a:ln>
          <a:noFill/>
        </a:ln>
      </dgm:spPr>
    </dgm:pt>
    <dgm:pt modelId="{A1754788-DE68-47AD-91DC-CD1C839E5A53}" type="pres">
      <dgm:prSet presAssocID="{0BD0C140-B5B2-427A-9959-265197C06E39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1C4B7C-1D53-49F9-B1BE-A39F3BE1F7BF}" type="pres">
      <dgm:prSet presAssocID="{A23647FD-D2A4-422E-8B6C-0B70965DBFFE}" presName="root" presStyleCnt="0">
        <dgm:presLayoutVars>
          <dgm:chMax/>
          <dgm:chPref/>
        </dgm:presLayoutVars>
      </dgm:prSet>
      <dgm:spPr/>
    </dgm:pt>
    <dgm:pt modelId="{7C95D87C-E468-4B3E-ADA7-C0B83E7902D9}" type="pres">
      <dgm:prSet presAssocID="{A23647FD-D2A4-422E-8B6C-0B70965DBFFE}" presName="rootComposite" presStyleCnt="0">
        <dgm:presLayoutVars/>
      </dgm:prSet>
      <dgm:spPr/>
    </dgm:pt>
    <dgm:pt modelId="{08B907E7-AA1B-4DE3-A849-337BCA4CC85C}" type="pres">
      <dgm:prSet presAssocID="{A23647FD-D2A4-422E-8B6C-0B70965DBFFE}" presName="ParentAccent" presStyleLbl="alignNode1" presStyleIdx="1" presStyleCnt="2" custLinFactNeighborX="37" custLinFactNeighborY="-7357"/>
      <dgm:spPr>
        <a:solidFill>
          <a:srgbClr val="EAEAEA"/>
        </a:solidFill>
        <a:ln>
          <a:noFill/>
        </a:ln>
      </dgm:spPr>
      <dgm:t>
        <a:bodyPr/>
        <a:lstStyle/>
        <a:p>
          <a:endParaRPr lang="es-CO"/>
        </a:p>
      </dgm:t>
    </dgm:pt>
    <dgm:pt modelId="{C0CCE486-4439-44B0-8E0B-0C8234DA91BF}" type="pres">
      <dgm:prSet presAssocID="{A23647FD-D2A4-422E-8B6C-0B70965DBFFE}" presName="ParentSmallAccent" presStyleLbl="fgAcc1" presStyleIdx="1" presStyleCnt="2"/>
      <dgm:spPr>
        <a:ln>
          <a:noFill/>
        </a:ln>
      </dgm:spPr>
    </dgm:pt>
    <dgm:pt modelId="{3A217231-A63A-436E-ACA1-9692A392D338}" type="pres">
      <dgm:prSet presAssocID="{A23647FD-D2A4-422E-8B6C-0B70965DBFFE}" presName="Parent" presStyleLbl="revTx" presStyleIdx="3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323B2F-BC48-44DE-BA86-DBDB6FB13050}" type="pres">
      <dgm:prSet presAssocID="{A23647FD-D2A4-422E-8B6C-0B70965DBFFE}" presName="childShape" presStyleCnt="0">
        <dgm:presLayoutVars>
          <dgm:chMax val="0"/>
          <dgm:chPref val="0"/>
        </dgm:presLayoutVars>
      </dgm:prSet>
      <dgm:spPr/>
    </dgm:pt>
    <dgm:pt modelId="{B5C4BC47-AEBD-4EBD-90FE-AB34CF59F21B}" type="pres">
      <dgm:prSet presAssocID="{43B00586-3AB8-4FDB-9416-1B055FED175A}" presName="childComposite" presStyleCnt="0">
        <dgm:presLayoutVars>
          <dgm:chMax val="0"/>
          <dgm:chPref val="0"/>
        </dgm:presLayoutVars>
      </dgm:prSet>
      <dgm:spPr/>
    </dgm:pt>
    <dgm:pt modelId="{75D0227A-F18E-4768-B6F6-A57FEDC7E129}" type="pres">
      <dgm:prSet presAssocID="{43B00586-3AB8-4FDB-9416-1B055FED175A}" presName="ChildAccent" presStyleLbl="solidFgAcc1" presStyleIdx="2" presStyleCnt="6"/>
      <dgm:spPr>
        <a:solidFill>
          <a:srgbClr val="EAEAEA"/>
        </a:solidFill>
        <a:ln>
          <a:noFill/>
        </a:ln>
      </dgm:spPr>
    </dgm:pt>
    <dgm:pt modelId="{9AF3AB1A-38E1-4FC0-A550-4072365DFEA7}" type="pres">
      <dgm:prSet presAssocID="{43B00586-3AB8-4FDB-9416-1B055FED175A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E5F0ED-1488-424E-85B8-B448C8A47DD0}" type="pres">
      <dgm:prSet presAssocID="{A5324A41-9547-4F0A-8BA4-F3A0809F9CFF}" presName="childComposite" presStyleCnt="0">
        <dgm:presLayoutVars>
          <dgm:chMax val="0"/>
          <dgm:chPref val="0"/>
        </dgm:presLayoutVars>
      </dgm:prSet>
      <dgm:spPr/>
    </dgm:pt>
    <dgm:pt modelId="{E7AB6FE3-B4AE-4456-8920-F8967E930D9A}" type="pres">
      <dgm:prSet presAssocID="{A5324A41-9547-4F0A-8BA4-F3A0809F9CFF}" presName="ChildAccent" presStyleLbl="solidFgAcc1" presStyleIdx="3" presStyleCnt="6" custLinFactNeighborX="-6502" custLinFactNeighborY="52016"/>
      <dgm:spPr>
        <a:solidFill>
          <a:srgbClr val="EAEAEA"/>
        </a:solidFill>
        <a:ln>
          <a:noFill/>
        </a:ln>
      </dgm:spPr>
    </dgm:pt>
    <dgm:pt modelId="{1AEF7A3F-63AB-44C6-9374-1EBC72B6B2B0}" type="pres">
      <dgm:prSet presAssocID="{A5324A41-9547-4F0A-8BA4-F3A0809F9CFF}" presName="Child" presStyleLbl="revTx" presStyleIdx="5" presStyleCnt="8" custLinFactNeighborY="44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127269-BE35-43CD-8C3F-95B9ECC76123}" type="pres">
      <dgm:prSet presAssocID="{4ADCF8D1-C1B5-4FB4-91DC-A2D5C63E4AB8}" presName="childComposite" presStyleCnt="0">
        <dgm:presLayoutVars>
          <dgm:chMax val="0"/>
          <dgm:chPref val="0"/>
        </dgm:presLayoutVars>
      </dgm:prSet>
      <dgm:spPr/>
    </dgm:pt>
    <dgm:pt modelId="{B6B2A5F2-0994-4612-96F9-E627A37DF17C}" type="pres">
      <dgm:prSet presAssocID="{4ADCF8D1-C1B5-4FB4-91DC-A2D5C63E4AB8}" presName="ChildAccent" presStyleLbl="solidFgAcc1" presStyleIdx="4" presStyleCnt="6" custLinFactY="56048" custLinFactNeighborX="-19506" custLinFactNeighborY="100000"/>
      <dgm:spPr>
        <a:solidFill>
          <a:srgbClr val="EAEAEA"/>
        </a:solidFill>
        <a:ln>
          <a:noFill/>
        </a:ln>
      </dgm:spPr>
    </dgm:pt>
    <dgm:pt modelId="{40B500C1-FB84-4F61-98FE-EA10620D1A0C}" type="pres">
      <dgm:prSet presAssocID="{4ADCF8D1-C1B5-4FB4-91DC-A2D5C63E4AB8}" presName="Child" presStyleLbl="revTx" presStyleIdx="6" presStyleCnt="8" custLinFactNeighborX="-475" custLinFactNeighborY="94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38975D-A8DC-4BD5-911D-0A55D0254764}" type="pres">
      <dgm:prSet presAssocID="{F3804FFB-4F93-456C-9546-2E14AF4104A0}" presName="childComposite" presStyleCnt="0">
        <dgm:presLayoutVars>
          <dgm:chMax val="0"/>
          <dgm:chPref val="0"/>
        </dgm:presLayoutVars>
      </dgm:prSet>
      <dgm:spPr/>
    </dgm:pt>
    <dgm:pt modelId="{5ACC0C9C-A944-4AD0-8755-1178C7D5D28B}" type="pres">
      <dgm:prSet presAssocID="{F3804FFB-4F93-456C-9546-2E14AF4104A0}" presName="ChildAccent" presStyleLbl="solidFgAcc1" presStyleIdx="5" presStyleCnt="6" custLinFactY="100000" custLinFactNeighborX="-12792" custLinFactNeighborY="162224"/>
      <dgm:spPr>
        <a:solidFill>
          <a:srgbClr val="EAEAEA"/>
        </a:solidFill>
        <a:ln>
          <a:noFill/>
        </a:ln>
      </dgm:spPr>
    </dgm:pt>
    <dgm:pt modelId="{F9E4E7B0-767E-4976-9AAD-C7C2D48A9903}" type="pres">
      <dgm:prSet presAssocID="{F3804FFB-4F93-456C-9546-2E14AF4104A0}" presName="Child" presStyleLbl="revTx" presStyleIdx="7" presStyleCnt="8" custLinFactY="11302" custLinFactNeighborX="-47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0E5A9FD-B1DF-4367-ABCF-E0182C88EE90}" type="presOf" srcId="{43B00586-3AB8-4FDB-9416-1B055FED175A}" destId="{9AF3AB1A-38E1-4FC0-A550-4072365DFEA7}" srcOrd="0" destOrd="0" presId="urn:microsoft.com/office/officeart/2008/layout/SquareAccentList"/>
    <dgm:cxn modelId="{5AF8035B-8D5B-4794-9455-66503A09C03A}" srcId="{A23647FD-D2A4-422E-8B6C-0B70965DBFFE}" destId="{F3804FFB-4F93-456C-9546-2E14AF4104A0}" srcOrd="3" destOrd="0" parTransId="{FDB6D488-435F-481D-93C1-CA1B044FBEC8}" sibTransId="{260F2240-4A15-4DC8-A79D-4EC436FD3007}"/>
    <dgm:cxn modelId="{447DC6AA-004C-48F3-86B3-2BBB64670C4C}" type="presOf" srcId="{F411955F-4FEA-4CEC-BC36-402D421B87B2}" destId="{01B48ADE-E18A-4BB5-A978-A8C65A82AB5D}" srcOrd="0" destOrd="0" presId="urn:microsoft.com/office/officeart/2008/layout/SquareAccentList"/>
    <dgm:cxn modelId="{B8402536-6C79-45C5-B337-AC8C4CC03BAF}" srcId="{9CD3FB56-1BFE-430F-84B3-BA268BDA9B34}" destId="{0BD0C140-B5B2-427A-9959-265197C06E39}" srcOrd="1" destOrd="0" parTransId="{3943C7A9-84D9-4F58-AE61-8CC364DFAC92}" sibTransId="{22CEA0D9-838F-424B-A833-0108857EC426}"/>
    <dgm:cxn modelId="{9EB2AF2C-26A9-487F-804D-64AEC3B92DE9}" type="presOf" srcId="{F3804FFB-4F93-456C-9546-2E14AF4104A0}" destId="{F9E4E7B0-767E-4976-9AAD-C7C2D48A9903}" srcOrd="0" destOrd="0" presId="urn:microsoft.com/office/officeart/2008/layout/SquareAccentList"/>
    <dgm:cxn modelId="{0B3FB39F-EA00-4779-B03D-D2F8951CC554}" type="presOf" srcId="{A23647FD-D2A4-422E-8B6C-0B70965DBFFE}" destId="{3A217231-A63A-436E-ACA1-9692A392D338}" srcOrd="0" destOrd="0" presId="urn:microsoft.com/office/officeart/2008/layout/SquareAccentList"/>
    <dgm:cxn modelId="{E2946AF0-DE3A-4A04-915D-7FAE718E0C86}" srcId="{A23647FD-D2A4-422E-8B6C-0B70965DBFFE}" destId="{4ADCF8D1-C1B5-4FB4-91DC-A2D5C63E4AB8}" srcOrd="2" destOrd="0" parTransId="{257FCF18-13B5-4BBF-A3F9-94C8331088AE}" sibTransId="{5100AFF2-A0AE-4C66-BF96-A81D3A53CE3D}"/>
    <dgm:cxn modelId="{C3E11505-B0E1-4C70-9EB2-8AC7398684D7}" type="presOf" srcId="{59A2696B-8921-4201-ACAD-DEFDCE5A187A}" destId="{63E669DE-DA15-46C3-A7CC-F33242F18EC4}" srcOrd="0" destOrd="0" presId="urn:microsoft.com/office/officeart/2008/layout/SquareAccentList"/>
    <dgm:cxn modelId="{C0E2B49E-BEC9-474A-9485-EAC33DF542CF}" type="presOf" srcId="{4ADCF8D1-C1B5-4FB4-91DC-A2D5C63E4AB8}" destId="{40B500C1-FB84-4F61-98FE-EA10620D1A0C}" srcOrd="0" destOrd="0" presId="urn:microsoft.com/office/officeart/2008/layout/SquareAccentList"/>
    <dgm:cxn modelId="{F10374F6-2CEA-49B5-BD0B-552267A916A7}" srcId="{A23647FD-D2A4-422E-8B6C-0B70965DBFFE}" destId="{43B00586-3AB8-4FDB-9416-1B055FED175A}" srcOrd="0" destOrd="0" parTransId="{1D12A03F-8CFF-4D20-A0BB-7F87AE679868}" sibTransId="{1BA2E27C-2196-4C89-9C9C-C39E2437F955}"/>
    <dgm:cxn modelId="{0C689F5A-567A-4AD7-96DC-73996F819E95}" type="presOf" srcId="{0BD0C140-B5B2-427A-9959-265197C06E39}" destId="{A1754788-DE68-47AD-91DC-CD1C839E5A53}" srcOrd="0" destOrd="0" presId="urn:microsoft.com/office/officeart/2008/layout/SquareAccentList"/>
    <dgm:cxn modelId="{AA6F958E-1B85-424D-ACAC-83CC9A498096}" srcId="{F411955F-4FEA-4CEC-BC36-402D421B87B2}" destId="{A23647FD-D2A4-422E-8B6C-0B70965DBFFE}" srcOrd="1" destOrd="0" parTransId="{10C52667-F2B6-4DE8-BC2E-827426820D9D}" sibTransId="{C89BB926-FEE2-4D73-95F1-C3628A860AA4}"/>
    <dgm:cxn modelId="{5351A769-8B40-4794-A5BA-14F956ABF7A4}" type="presOf" srcId="{9CD3FB56-1BFE-430F-84B3-BA268BDA9B34}" destId="{4977DDB3-E90C-4F88-BE6E-447840D2F98A}" srcOrd="0" destOrd="0" presId="urn:microsoft.com/office/officeart/2008/layout/SquareAccentList"/>
    <dgm:cxn modelId="{C95B3CB0-FF59-48C7-87EE-42C53F8AF1EF}" srcId="{F411955F-4FEA-4CEC-BC36-402D421B87B2}" destId="{9CD3FB56-1BFE-430F-84B3-BA268BDA9B34}" srcOrd="0" destOrd="0" parTransId="{2DD116EC-4333-4EAB-9385-EF712BDC8D20}" sibTransId="{3EA1172A-4AA6-477F-89F6-B32C3898A63A}"/>
    <dgm:cxn modelId="{B3305243-EAA3-42AA-9A20-5733AF5DB5A9}" srcId="{9CD3FB56-1BFE-430F-84B3-BA268BDA9B34}" destId="{59A2696B-8921-4201-ACAD-DEFDCE5A187A}" srcOrd="0" destOrd="0" parTransId="{1FF27325-D9EA-48C1-B779-03D77553E2D6}" sibTransId="{0830AA38-C4CF-41B2-BE36-D6958F083F39}"/>
    <dgm:cxn modelId="{891AEC46-1B41-4A09-AECB-2DEF1A83E4F7}" type="presOf" srcId="{A5324A41-9547-4F0A-8BA4-F3A0809F9CFF}" destId="{1AEF7A3F-63AB-44C6-9374-1EBC72B6B2B0}" srcOrd="0" destOrd="0" presId="urn:microsoft.com/office/officeart/2008/layout/SquareAccentList"/>
    <dgm:cxn modelId="{8091BE9E-7B47-4C83-BE4D-033993867B14}" srcId="{A23647FD-D2A4-422E-8B6C-0B70965DBFFE}" destId="{A5324A41-9547-4F0A-8BA4-F3A0809F9CFF}" srcOrd="1" destOrd="0" parTransId="{6B2A3B27-466F-4B94-B890-4A6EFD843035}" sibTransId="{63CDB63A-14DC-4DAA-9ACD-DA8776091442}"/>
    <dgm:cxn modelId="{E7823FDB-66F4-42CF-9F18-8438FE151599}" type="presParOf" srcId="{01B48ADE-E18A-4BB5-A978-A8C65A82AB5D}" destId="{24B3C2BD-2903-4710-ACFE-96DBA5F5531D}" srcOrd="0" destOrd="0" presId="urn:microsoft.com/office/officeart/2008/layout/SquareAccentList"/>
    <dgm:cxn modelId="{31578CAB-CB04-4B80-B8A7-77EAC04058A3}" type="presParOf" srcId="{24B3C2BD-2903-4710-ACFE-96DBA5F5531D}" destId="{20EFECE1-9361-4560-857F-457E3948C8DD}" srcOrd="0" destOrd="0" presId="urn:microsoft.com/office/officeart/2008/layout/SquareAccentList"/>
    <dgm:cxn modelId="{7004D27A-CCE5-4CDE-BDE2-F4B0D9E8DD70}" type="presParOf" srcId="{20EFECE1-9361-4560-857F-457E3948C8DD}" destId="{A447746E-8E63-4906-A963-4C9370CE90DF}" srcOrd="0" destOrd="0" presId="urn:microsoft.com/office/officeart/2008/layout/SquareAccentList"/>
    <dgm:cxn modelId="{68CA85CE-E0FB-4DAA-B704-44C879DA42D2}" type="presParOf" srcId="{20EFECE1-9361-4560-857F-457E3948C8DD}" destId="{4EEB4150-DFE0-4F36-9834-04F55A11B21B}" srcOrd="1" destOrd="0" presId="urn:microsoft.com/office/officeart/2008/layout/SquareAccentList"/>
    <dgm:cxn modelId="{824415F1-3843-4534-8F8C-CFD6E6687C9B}" type="presParOf" srcId="{20EFECE1-9361-4560-857F-457E3948C8DD}" destId="{4977DDB3-E90C-4F88-BE6E-447840D2F98A}" srcOrd="2" destOrd="0" presId="urn:microsoft.com/office/officeart/2008/layout/SquareAccentList"/>
    <dgm:cxn modelId="{BDE07A13-83F3-4CA0-A9D8-3402DC24C6C8}" type="presParOf" srcId="{24B3C2BD-2903-4710-ACFE-96DBA5F5531D}" destId="{62B07A3A-E575-49B6-A128-357185FD698C}" srcOrd="1" destOrd="0" presId="urn:microsoft.com/office/officeart/2008/layout/SquareAccentList"/>
    <dgm:cxn modelId="{61CB76B3-574E-497B-8A3D-D9212B7CFAA3}" type="presParOf" srcId="{62B07A3A-E575-49B6-A128-357185FD698C}" destId="{AF6A9A63-45E1-4446-9BE2-0A85A7340D7E}" srcOrd="0" destOrd="0" presId="urn:microsoft.com/office/officeart/2008/layout/SquareAccentList"/>
    <dgm:cxn modelId="{E01C3CFC-3A0D-47DC-8E91-F9F52F2EE727}" type="presParOf" srcId="{AF6A9A63-45E1-4446-9BE2-0A85A7340D7E}" destId="{095BCABC-D6A1-49E6-BA4F-E2C27790B14F}" srcOrd="0" destOrd="0" presId="urn:microsoft.com/office/officeart/2008/layout/SquareAccentList"/>
    <dgm:cxn modelId="{119FBF61-6044-494B-BDE3-E2D8699D2A18}" type="presParOf" srcId="{AF6A9A63-45E1-4446-9BE2-0A85A7340D7E}" destId="{63E669DE-DA15-46C3-A7CC-F33242F18EC4}" srcOrd="1" destOrd="0" presId="urn:microsoft.com/office/officeart/2008/layout/SquareAccentList"/>
    <dgm:cxn modelId="{26C3340E-5AC8-4943-B42A-F07765F4E7AA}" type="presParOf" srcId="{62B07A3A-E575-49B6-A128-357185FD698C}" destId="{34590BD5-A1CB-436B-A436-B6A3A9932579}" srcOrd="1" destOrd="0" presId="urn:microsoft.com/office/officeart/2008/layout/SquareAccentList"/>
    <dgm:cxn modelId="{3C66949A-36D2-4F29-9B8F-C1F357FD6C45}" type="presParOf" srcId="{34590BD5-A1CB-436B-A436-B6A3A9932579}" destId="{0809A9AA-53E6-44AD-B81B-688DB03DA486}" srcOrd="0" destOrd="0" presId="urn:microsoft.com/office/officeart/2008/layout/SquareAccentList"/>
    <dgm:cxn modelId="{ACC64656-3CD2-4831-8ADD-95635FB1017E}" type="presParOf" srcId="{34590BD5-A1CB-436B-A436-B6A3A9932579}" destId="{A1754788-DE68-47AD-91DC-CD1C839E5A53}" srcOrd="1" destOrd="0" presId="urn:microsoft.com/office/officeart/2008/layout/SquareAccentList"/>
    <dgm:cxn modelId="{3B7EA26D-7CDB-48E4-8AB6-E97C2F0A05D8}" type="presParOf" srcId="{01B48ADE-E18A-4BB5-A978-A8C65A82AB5D}" destId="{A91C4B7C-1D53-49F9-B1BE-A39F3BE1F7BF}" srcOrd="1" destOrd="0" presId="urn:microsoft.com/office/officeart/2008/layout/SquareAccentList"/>
    <dgm:cxn modelId="{0FEB579B-34DF-4EEA-9AF0-20524321602B}" type="presParOf" srcId="{A91C4B7C-1D53-49F9-B1BE-A39F3BE1F7BF}" destId="{7C95D87C-E468-4B3E-ADA7-C0B83E7902D9}" srcOrd="0" destOrd="0" presId="urn:microsoft.com/office/officeart/2008/layout/SquareAccentList"/>
    <dgm:cxn modelId="{096361D4-960C-43AC-84EC-0D1B5D361763}" type="presParOf" srcId="{7C95D87C-E468-4B3E-ADA7-C0B83E7902D9}" destId="{08B907E7-AA1B-4DE3-A849-337BCA4CC85C}" srcOrd="0" destOrd="0" presId="urn:microsoft.com/office/officeart/2008/layout/SquareAccentList"/>
    <dgm:cxn modelId="{6CEE6396-C880-4AF8-BBFF-B3E147C069AC}" type="presParOf" srcId="{7C95D87C-E468-4B3E-ADA7-C0B83E7902D9}" destId="{C0CCE486-4439-44B0-8E0B-0C8234DA91BF}" srcOrd="1" destOrd="0" presId="urn:microsoft.com/office/officeart/2008/layout/SquareAccentList"/>
    <dgm:cxn modelId="{10C98243-34D4-4928-B548-CF109396E0D5}" type="presParOf" srcId="{7C95D87C-E468-4B3E-ADA7-C0B83E7902D9}" destId="{3A217231-A63A-436E-ACA1-9692A392D338}" srcOrd="2" destOrd="0" presId="urn:microsoft.com/office/officeart/2008/layout/SquareAccentList"/>
    <dgm:cxn modelId="{6352AD8E-26A3-4C4E-859D-37EA240109F6}" type="presParOf" srcId="{A91C4B7C-1D53-49F9-B1BE-A39F3BE1F7BF}" destId="{9D323B2F-BC48-44DE-BA86-DBDB6FB13050}" srcOrd="1" destOrd="0" presId="urn:microsoft.com/office/officeart/2008/layout/SquareAccentList"/>
    <dgm:cxn modelId="{3E009E69-5E15-4CFD-A598-AB658A6D6365}" type="presParOf" srcId="{9D323B2F-BC48-44DE-BA86-DBDB6FB13050}" destId="{B5C4BC47-AEBD-4EBD-90FE-AB34CF59F21B}" srcOrd="0" destOrd="0" presId="urn:microsoft.com/office/officeart/2008/layout/SquareAccentList"/>
    <dgm:cxn modelId="{FC925909-F7A9-4CF8-B8D7-51BC8B82EA71}" type="presParOf" srcId="{B5C4BC47-AEBD-4EBD-90FE-AB34CF59F21B}" destId="{75D0227A-F18E-4768-B6F6-A57FEDC7E129}" srcOrd="0" destOrd="0" presId="urn:microsoft.com/office/officeart/2008/layout/SquareAccentList"/>
    <dgm:cxn modelId="{5BD027C9-3D7B-441F-B9E9-B5B11398BB17}" type="presParOf" srcId="{B5C4BC47-AEBD-4EBD-90FE-AB34CF59F21B}" destId="{9AF3AB1A-38E1-4FC0-A550-4072365DFEA7}" srcOrd="1" destOrd="0" presId="urn:microsoft.com/office/officeart/2008/layout/SquareAccentList"/>
    <dgm:cxn modelId="{70799634-124C-45CE-BBA1-137ED0FC9E0B}" type="presParOf" srcId="{9D323B2F-BC48-44DE-BA86-DBDB6FB13050}" destId="{47E5F0ED-1488-424E-85B8-B448C8A47DD0}" srcOrd="1" destOrd="0" presId="urn:microsoft.com/office/officeart/2008/layout/SquareAccentList"/>
    <dgm:cxn modelId="{74300756-EF6A-45B6-9BFD-84359F15FF9A}" type="presParOf" srcId="{47E5F0ED-1488-424E-85B8-B448C8A47DD0}" destId="{E7AB6FE3-B4AE-4456-8920-F8967E930D9A}" srcOrd="0" destOrd="0" presId="urn:microsoft.com/office/officeart/2008/layout/SquareAccentList"/>
    <dgm:cxn modelId="{2DB257BA-EBA0-4751-B65D-99FFA8663546}" type="presParOf" srcId="{47E5F0ED-1488-424E-85B8-B448C8A47DD0}" destId="{1AEF7A3F-63AB-44C6-9374-1EBC72B6B2B0}" srcOrd="1" destOrd="0" presId="urn:microsoft.com/office/officeart/2008/layout/SquareAccentList"/>
    <dgm:cxn modelId="{AB2AE9F4-76FD-4A82-98C9-622D00340832}" type="presParOf" srcId="{9D323B2F-BC48-44DE-BA86-DBDB6FB13050}" destId="{6E127269-BE35-43CD-8C3F-95B9ECC76123}" srcOrd="2" destOrd="0" presId="urn:microsoft.com/office/officeart/2008/layout/SquareAccentList"/>
    <dgm:cxn modelId="{3F8FCCB5-1458-4C4D-8FE1-D75B04A6142A}" type="presParOf" srcId="{6E127269-BE35-43CD-8C3F-95B9ECC76123}" destId="{B6B2A5F2-0994-4612-96F9-E627A37DF17C}" srcOrd="0" destOrd="0" presId="urn:microsoft.com/office/officeart/2008/layout/SquareAccentList"/>
    <dgm:cxn modelId="{52D1FF73-2E4D-4603-BBE4-B9E45325FA58}" type="presParOf" srcId="{6E127269-BE35-43CD-8C3F-95B9ECC76123}" destId="{40B500C1-FB84-4F61-98FE-EA10620D1A0C}" srcOrd="1" destOrd="0" presId="urn:microsoft.com/office/officeart/2008/layout/SquareAccentList"/>
    <dgm:cxn modelId="{C516ACFA-CD3A-4D98-8DB8-58C89388CA86}" type="presParOf" srcId="{9D323B2F-BC48-44DE-BA86-DBDB6FB13050}" destId="{AE38975D-A8DC-4BD5-911D-0A55D0254764}" srcOrd="3" destOrd="0" presId="urn:microsoft.com/office/officeart/2008/layout/SquareAccentList"/>
    <dgm:cxn modelId="{C827A19C-EDA5-443C-88B5-7257BD428018}" type="presParOf" srcId="{AE38975D-A8DC-4BD5-911D-0A55D0254764}" destId="{5ACC0C9C-A944-4AD0-8755-1178C7D5D28B}" srcOrd="0" destOrd="0" presId="urn:microsoft.com/office/officeart/2008/layout/SquareAccentList"/>
    <dgm:cxn modelId="{A1ED3498-0F1B-4988-B135-77C09A26F15C}" type="presParOf" srcId="{AE38975D-A8DC-4BD5-911D-0A55D0254764}" destId="{F9E4E7B0-767E-4976-9AAD-C7C2D48A990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8A9F8-514E-46FC-8F2C-95A4CA682B7C}">
      <dsp:nvSpPr>
        <dsp:cNvPr id="0" name=""/>
        <dsp:cNvSpPr/>
      </dsp:nvSpPr>
      <dsp:spPr>
        <a:xfrm>
          <a:off x="2604" y="911955"/>
          <a:ext cx="2277561" cy="91102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Vasos linfáticos</a:t>
          </a:r>
          <a:endParaRPr lang="es-CO" sz="2600" kern="1200" dirty="0"/>
        </a:p>
      </dsp:txBody>
      <dsp:txXfrm>
        <a:off x="2604" y="911955"/>
        <a:ext cx="2049805" cy="911024"/>
      </dsp:txXfrm>
    </dsp:sp>
    <dsp:sp modelId="{125C8580-149A-49FF-97ED-44DBBE1061C3}">
      <dsp:nvSpPr>
        <dsp:cNvPr id="0" name=""/>
        <dsp:cNvSpPr/>
      </dsp:nvSpPr>
      <dsp:spPr>
        <a:xfrm>
          <a:off x="1824653" y="911955"/>
          <a:ext cx="2277561" cy="911024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Ganglios linfáticos </a:t>
          </a:r>
          <a:endParaRPr lang="es-CO" sz="2600" kern="1200" dirty="0"/>
        </a:p>
      </dsp:txBody>
      <dsp:txXfrm>
        <a:off x="2280165" y="911955"/>
        <a:ext cx="1366537" cy="911024"/>
      </dsp:txXfrm>
    </dsp:sp>
    <dsp:sp modelId="{858A79A4-1E46-4955-B633-1B7B329F49AC}">
      <dsp:nvSpPr>
        <dsp:cNvPr id="0" name=""/>
        <dsp:cNvSpPr/>
      </dsp:nvSpPr>
      <dsp:spPr>
        <a:xfrm>
          <a:off x="3646702" y="911955"/>
          <a:ext cx="2277561" cy="911024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Cisterna de quilo </a:t>
          </a:r>
          <a:endParaRPr lang="es-CO" sz="2600" kern="1200" dirty="0"/>
        </a:p>
      </dsp:txBody>
      <dsp:txXfrm>
        <a:off x="4102214" y="911955"/>
        <a:ext cx="1366537" cy="911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7E421-0E48-46C7-B78A-8D72C21AC88B}">
      <dsp:nvSpPr>
        <dsp:cNvPr id="0" name=""/>
        <dsp:cNvSpPr/>
      </dsp:nvSpPr>
      <dsp:spPr>
        <a:xfrm>
          <a:off x="0" y="287769"/>
          <a:ext cx="6306260" cy="2522504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FB08-B9E8-49B0-B43A-0CD2512AF595}">
      <dsp:nvSpPr>
        <dsp:cNvPr id="0" name=""/>
        <dsp:cNvSpPr/>
      </dsp:nvSpPr>
      <dsp:spPr>
        <a:xfrm>
          <a:off x="756751" y="729207"/>
          <a:ext cx="2081066" cy="12360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líquido linfático procedente del </a:t>
          </a:r>
          <a:r>
            <a:rPr lang="es-CO" sz="1800" u="sng" kern="1200" dirty="0" smtClean="0">
              <a:solidFill>
                <a:schemeClr val="tx1"/>
              </a:solidFill>
            </a:rPr>
            <a:t>tracto gastrointestinal </a:t>
          </a:r>
          <a:r>
            <a:rPr lang="es-CO" sz="1800" kern="1200" dirty="0" smtClean="0">
              <a:solidFill>
                <a:schemeClr val="tx1"/>
              </a:solidFill>
            </a:rPr>
            <a:t>(intestino delgado)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756751" y="729207"/>
        <a:ext cx="2081066" cy="1236027"/>
      </dsp:txXfrm>
    </dsp:sp>
    <dsp:sp modelId="{6AC56646-75F1-4AFD-A2EA-86AEDB6A5474}">
      <dsp:nvSpPr>
        <dsp:cNvPr id="0" name=""/>
        <dsp:cNvSpPr/>
      </dsp:nvSpPr>
      <dsp:spPr>
        <a:xfrm>
          <a:off x="3153130" y="1132808"/>
          <a:ext cx="2459441" cy="12360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Formado:</a:t>
          </a:r>
          <a:r>
            <a:rPr lang="es-CO" sz="1800" kern="1200" dirty="0" smtClean="0">
              <a:solidFill>
                <a:schemeClr val="tx1"/>
              </a:solidFill>
            </a:rPr>
            <a:t> Quilomicrones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3153130" y="1132808"/>
        <a:ext cx="2459441" cy="1236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4DD39-ECAE-4E18-B7DC-C48BA354A1CA}">
      <dsp:nvSpPr>
        <dsp:cNvPr id="0" name=""/>
        <dsp:cNvSpPr/>
      </dsp:nvSpPr>
      <dsp:spPr>
        <a:xfrm rot="5400000">
          <a:off x="5140817" y="-2265025"/>
          <a:ext cx="1939814" cy="6469864"/>
        </a:xfrm>
        <a:prstGeom prst="round2SameRect">
          <a:avLst/>
        </a:prstGeom>
        <a:solidFill>
          <a:srgbClr val="FFF7FC"/>
        </a:solidFill>
        <a:ln w="12700" cap="flat" cmpd="sng" algn="ctr">
          <a:solidFill>
            <a:srgbClr val="EAEAE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b="0" kern="1200" dirty="0" smtClean="0"/>
            <a:t>Procedimientos quirúrgicos (</a:t>
          </a:r>
          <a:r>
            <a:rPr lang="es-ES" sz="2300" kern="1200" dirty="0" smtClean="0"/>
            <a:t>esofagectomía y  procedimientos correctivos para cardiopatías congénitas)</a:t>
          </a:r>
          <a:endParaRPr lang="es-CO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Cateterización de la vena subclavia y su trombosis </a:t>
          </a:r>
          <a:endParaRPr lang="es-CO" sz="2300" kern="1200" dirty="0"/>
        </a:p>
      </dsp:txBody>
      <dsp:txXfrm rot="-5400000">
        <a:off x="2875792" y="94694"/>
        <a:ext cx="6375170" cy="1750426"/>
      </dsp:txXfrm>
    </dsp:sp>
    <dsp:sp modelId="{175E5338-8016-4912-835E-FB20B715E03C}">
      <dsp:nvSpPr>
        <dsp:cNvPr id="0" name=""/>
        <dsp:cNvSpPr/>
      </dsp:nvSpPr>
      <dsp:spPr>
        <a:xfrm>
          <a:off x="158028" y="234078"/>
          <a:ext cx="2634415" cy="1143617"/>
        </a:xfrm>
        <a:prstGeom prst="roundRect">
          <a:avLst/>
        </a:prstGeom>
        <a:solidFill>
          <a:srgbClr val="EAEA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>
              <a:solidFill>
                <a:schemeClr val="tx1"/>
              </a:solidFill>
            </a:rPr>
            <a:t>Iatrogénicas</a:t>
          </a:r>
          <a:endParaRPr lang="es-CO" sz="4700" b="1" kern="1200" dirty="0">
            <a:solidFill>
              <a:schemeClr val="tx1"/>
            </a:solidFill>
          </a:endParaRPr>
        </a:p>
      </dsp:txBody>
      <dsp:txXfrm>
        <a:off x="213855" y="289905"/>
        <a:ext cx="2522761" cy="1031963"/>
      </dsp:txXfrm>
    </dsp:sp>
    <dsp:sp modelId="{6A6AA8C7-4565-44A9-8EA1-5833B377877A}">
      <dsp:nvSpPr>
        <dsp:cNvPr id="0" name=""/>
        <dsp:cNvSpPr/>
      </dsp:nvSpPr>
      <dsp:spPr>
        <a:xfrm rot="5400000">
          <a:off x="5708184" y="-200061"/>
          <a:ext cx="1939814" cy="6469864"/>
        </a:xfrm>
        <a:prstGeom prst="round2SameRect">
          <a:avLst/>
        </a:prstGeom>
        <a:solidFill>
          <a:srgbClr val="FFF7FC">
            <a:alpha val="90000"/>
          </a:srgbClr>
        </a:solidFill>
        <a:ln w="12700" cap="flat" cmpd="sng" algn="ctr">
          <a:solidFill>
            <a:srgbClr val="EAEAEA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Fracturas espinales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Labor de parto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Lesiones penetrantes 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Traumatismo no quirúrgico en el pecho</a:t>
          </a:r>
          <a:endParaRPr lang="es-CO" sz="2300" kern="1200" dirty="0"/>
        </a:p>
      </dsp:txBody>
      <dsp:txXfrm rot="-5400000">
        <a:off x="3443159" y="2159658"/>
        <a:ext cx="6375170" cy="1750426"/>
      </dsp:txXfrm>
    </dsp:sp>
    <dsp:sp modelId="{D736D3B7-AE31-4E1A-BFE2-185399245ED9}">
      <dsp:nvSpPr>
        <dsp:cNvPr id="0" name=""/>
        <dsp:cNvSpPr/>
      </dsp:nvSpPr>
      <dsp:spPr>
        <a:xfrm>
          <a:off x="489091" y="2503479"/>
          <a:ext cx="2851718" cy="1249361"/>
        </a:xfrm>
        <a:prstGeom prst="roundRect">
          <a:avLst/>
        </a:prstGeom>
        <a:solidFill>
          <a:srgbClr val="EAEA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>
              <a:solidFill>
                <a:schemeClr val="tx1"/>
              </a:solidFill>
            </a:rPr>
            <a:t>No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>
              <a:solidFill>
                <a:schemeClr val="tx1"/>
              </a:solidFill>
            </a:rPr>
            <a:t> </a:t>
          </a:r>
          <a:r>
            <a:rPr lang="es-CO" sz="2800" b="1" kern="1200" dirty="0" smtClean="0">
              <a:solidFill>
                <a:schemeClr val="tx1"/>
              </a:solidFill>
            </a:rPr>
            <a:t>iatrogénicas</a:t>
          </a:r>
          <a:endParaRPr lang="es-CO" sz="3200" b="1" kern="1200" dirty="0">
            <a:solidFill>
              <a:schemeClr val="tx1"/>
            </a:solidFill>
          </a:endParaRPr>
        </a:p>
      </dsp:txBody>
      <dsp:txXfrm>
        <a:off x="550080" y="2564468"/>
        <a:ext cx="2729740" cy="1127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4DD39-ECAE-4E18-B7DC-C48BA354A1CA}">
      <dsp:nvSpPr>
        <dsp:cNvPr id="0" name=""/>
        <dsp:cNvSpPr/>
      </dsp:nvSpPr>
      <dsp:spPr>
        <a:xfrm rot="5400000">
          <a:off x="4823604" y="1122068"/>
          <a:ext cx="1597886" cy="5188011"/>
        </a:xfrm>
        <a:prstGeom prst="round2SameRect">
          <a:avLst/>
        </a:prstGeom>
        <a:solidFill>
          <a:srgbClr val="FFF7FC"/>
        </a:solidFill>
        <a:ln w="12700" cap="flat" cmpd="sng" algn="ctr">
          <a:solidFill>
            <a:srgbClr val="EAEAE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Linfangioleiomiomatosis</a:t>
          </a:r>
          <a:endParaRPr lang="es-CO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Linfangiectasia</a:t>
          </a:r>
          <a:r>
            <a:rPr lang="es-ES" sz="2400" kern="1200" dirty="0" smtClean="0"/>
            <a:t> pulmonar</a:t>
          </a:r>
          <a:endParaRPr lang="es-CO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b="0" kern="1200" dirty="0" err="1" smtClean="0"/>
            <a:t>Linfangioma</a:t>
          </a:r>
          <a:endParaRPr lang="es-CO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b="0" kern="1200" dirty="0" err="1" smtClean="0"/>
            <a:t>Sindrome</a:t>
          </a:r>
          <a:r>
            <a:rPr lang="es-CO" sz="2400" b="0" kern="1200" dirty="0" smtClean="0"/>
            <a:t> de la uña amarilla</a:t>
          </a:r>
          <a:endParaRPr lang="es-CO" sz="2400" b="0" kern="1200" dirty="0"/>
        </a:p>
      </dsp:txBody>
      <dsp:txXfrm rot="-5400000">
        <a:off x="3028542" y="2995132"/>
        <a:ext cx="5110009" cy="1441882"/>
      </dsp:txXfrm>
    </dsp:sp>
    <dsp:sp modelId="{175E5338-8016-4912-835E-FB20B715E03C}">
      <dsp:nvSpPr>
        <dsp:cNvPr id="0" name=""/>
        <dsp:cNvSpPr/>
      </dsp:nvSpPr>
      <dsp:spPr>
        <a:xfrm>
          <a:off x="907727" y="34450"/>
          <a:ext cx="2215055" cy="1064587"/>
        </a:xfrm>
        <a:prstGeom prst="roundRect">
          <a:avLst/>
        </a:prstGeom>
        <a:solidFill>
          <a:srgbClr val="EAEA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Malignidades</a:t>
          </a:r>
          <a:endParaRPr lang="es-CO" sz="4700" b="1" kern="1200" dirty="0">
            <a:solidFill>
              <a:schemeClr val="tx1"/>
            </a:solidFill>
          </a:endParaRPr>
        </a:p>
      </dsp:txBody>
      <dsp:txXfrm>
        <a:off x="959696" y="86419"/>
        <a:ext cx="2111117" cy="960649"/>
      </dsp:txXfrm>
    </dsp:sp>
    <dsp:sp modelId="{85333FFD-AC40-42E4-93CD-26AB9CF289B2}">
      <dsp:nvSpPr>
        <dsp:cNvPr id="0" name=""/>
        <dsp:cNvSpPr/>
      </dsp:nvSpPr>
      <dsp:spPr>
        <a:xfrm>
          <a:off x="945111" y="3134224"/>
          <a:ext cx="2315512" cy="106103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Trastornos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 linfáticos </a:t>
          </a:r>
          <a:endParaRPr lang="es-CO" sz="2400" b="1" kern="1200" dirty="0">
            <a:solidFill>
              <a:schemeClr val="tx1"/>
            </a:solidFill>
          </a:endParaRPr>
        </a:p>
      </dsp:txBody>
      <dsp:txXfrm>
        <a:off x="996906" y="3186019"/>
        <a:ext cx="2211922" cy="957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4DD39-ECAE-4E18-B7DC-C48BA354A1CA}">
      <dsp:nvSpPr>
        <dsp:cNvPr id="0" name=""/>
        <dsp:cNvSpPr/>
      </dsp:nvSpPr>
      <dsp:spPr>
        <a:xfrm rot="5400000">
          <a:off x="5334260" y="1123027"/>
          <a:ext cx="1599448" cy="5188011"/>
        </a:xfrm>
        <a:prstGeom prst="round2SameRect">
          <a:avLst/>
        </a:prstGeom>
        <a:solidFill>
          <a:srgbClr val="FFF7FC"/>
        </a:solidFill>
        <a:ln w="12700" cap="flat" cmpd="sng" algn="ctr">
          <a:solidFill>
            <a:srgbClr val="EAEAE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Mycobacterium</a:t>
          </a:r>
          <a:r>
            <a:rPr lang="es-ES" sz="2400" kern="1200" dirty="0" smtClean="0"/>
            <a:t> tuberculosis, hepatitis A, </a:t>
          </a:r>
          <a:r>
            <a:rPr lang="es-ES" sz="2400" kern="1200" dirty="0" err="1" smtClean="0"/>
            <a:t>paragonimiasis</a:t>
          </a:r>
          <a:r>
            <a:rPr lang="es-ES" sz="2400" kern="1200" dirty="0" smtClean="0"/>
            <a:t> y </a:t>
          </a:r>
          <a:r>
            <a:rPr lang="es-ES" sz="2400" kern="1200" dirty="0" err="1" smtClean="0"/>
            <a:t>paracoccidioidomicosis</a:t>
          </a:r>
          <a:endParaRPr lang="es-CO" sz="2400" b="0" kern="1200" dirty="0"/>
        </a:p>
      </dsp:txBody>
      <dsp:txXfrm rot="-5400000">
        <a:off x="3539979" y="2995388"/>
        <a:ext cx="5109932" cy="1443290"/>
      </dsp:txXfrm>
    </dsp:sp>
    <dsp:sp modelId="{175E5338-8016-4912-835E-FB20B715E03C}">
      <dsp:nvSpPr>
        <dsp:cNvPr id="0" name=""/>
        <dsp:cNvSpPr/>
      </dsp:nvSpPr>
      <dsp:spPr>
        <a:xfrm>
          <a:off x="515728" y="509264"/>
          <a:ext cx="2835381" cy="128608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Ascitis quilosa y casas </a:t>
          </a:r>
          <a:r>
            <a:rPr lang="es-CO" sz="2400" b="1" kern="1200" dirty="0" err="1" smtClean="0">
              <a:solidFill>
                <a:schemeClr val="tx1"/>
              </a:solidFill>
            </a:rPr>
            <a:t>intraabdominales</a:t>
          </a:r>
          <a:endParaRPr lang="es-CO" sz="2400" b="1" kern="1200" dirty="0">
            <a:solidFill>
              <a:schemeClr val="tx1"/>
            </a:solidFill>
          </a:endParaRPr>
        </a:p>
      </dsp:txBody>
      <dsp:txXfrm>
        <a:off x="578509" y="572045"/>
        <a:ext cx="2709819" cy="1160521"/>
      </dsp:txXfrm>
    </dsp:sp>
    <dsp:sp modelId="{85333FFD-AC40-42E4-93CD-26AB9CF289B2}">
      <dsp:nvSpPr>
        <dsp:cNvPr id="0" name=""/>
        <dsp:cNvSpPr/>
      </dsp:nvSpPr>
      <dsp:spPr>
        <a:xfrm>
          <a:off x="957698" y="2972527"/>
          <a:ext cx="2315512" cy="106207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Infecciones</a:t>
          </a:r>
          <a:endParaRPr lang="es-CO" sz="2400" b="1" kern="1200" dirty="0">
            <a:solidFill>
              <a:schemeClr val="tx1"/>
            </a:solidFill>
          </a:endParaRPr>
        </a:p>
      </dsp:txBody>
      <dsp:txXfrm>
        <a:off x="1009544" y="3024373"/>
        <a:ext cx="2211820" cy="958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7746E-8E63-4906-A963-4C9370CE90DF}">
      <dsp:nvSpPr>
        <dsp:cNvPr id="0" name=""/>
        <dsp:cNvSpPr/>
      </dsp:nvSpPr>
      <dsp:spPr>
        <a:xfrm>
          <a:off x="0" y="780706"/>
          <a:ext cx="4054577" cy="477009"/>
        </a:xfrm>
        <a:prstGeom prst="rect">
          <a:avLst/>
        </a:prstGeom>
        <a:solidFill>
          <a:srgbClr val="EAEAE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B4150-DFE0-4F36-9834-04F55A11B21B}">
      <dsp:nvSpPr>
        <dsp:cNvPr id="0" name=""/>
        <dsp:cNvSpPr/>
      </dsp:nvSpPr>
      <dsp:spPr>
        <a:xfrm>
          <a:off x="5177" y="1036054"/>
          <a:ext cx="297863" cy="297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7DDB3-E90C-4F88-BE6E-447840D2F98A}">
      <dsp:nvSpPr>
        <dsp:cNvPr id="0" name=""/>
        <dsp:cNvSpPr/>
      </dsp:nvSpPr>
      <dsp:spPr>
        <a:xfrm>
          <a:off x="5177" y="0"/>
          <a:ext cx="4054577" cy="856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b="1" kern="1200" dirty="0" smtClean="0"/>
            <a:t>Condiciones subyacentes</a:t>
          </a:r>
          <a:endParaRPr lang="es-CO" sz="2900" b="1" kern="1200" dirty="0"/>
        </a:p>
      </dsp:txBody>
      <dsp:txXfrm>
        <a:off x="5177" y="0"/>
        <a:ext cx="4054577" cy="856909"/>
      </dsp:txXfrm>
    </dsp:sp>
    <dsp:sp modelId="{095BCABC-D6A1-49E6-BA4F-E2C27790B14F}">
      <dsp:nvSpPr>
        <dsp:cNvPr id="0" name=""/>
        <dsp:cNvSpPr/>
      </dsp:nvSpPr>
      <dsp:spPr>
        <a:xfrm>
          <a:off x="5177" y="1730366"/>
          <a:ext cx="297856" cy="297856"/>
        </a:xfrm>
        <a:prstGeom prst="rect">
          <a:avLst/>
        </a:prstGeom>
        <a:solidFill>
          <a:srgbClr val="EAEAE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669DE-DA15-46C3-A7CC-F33242F18EC4}">
      <dsp:nvSpPr>
        <dsp:cNvPr id="0" name=""/>
        <dsp:cNvSpPr/>
      </dsp:nvSpPr>
      <dsp:spPr>
        <a:xfrm>
          <a:off x="288997" y="1532142"/>
          <a:ext cx="3770757" cy="69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Esteroides en la </a:t>
          </a:r>
          <a:r>
            <a:rPr lang="es-CO" sz="2200" kern="1200" dirty="0" err="1" smtClean="0"/>
            <a:t>sarcoidosis</a:t>
          </a:r>
          <a:endParaRPr lang="es-CO" sz="2200" kern="1200" dirty="0"/>
        </a:p>
      </dsp:txBody>
      <dsp:txXfrm>
        <a:off x="288997" y="1532142"/>
        <a:ext cx="3770757" cy="694304"/>
      </dsp:txXfrm>
    </dsp:sp>
    <dsp:sp modelId="{0809A9AA-53E6-44AD-B81B-688DB03DA486}">
      <dsp:nvSpPr>
        <dsp:cNvPr id="0" name=""/>
        <dsp:cNvSpPr/>
      </dsp:nvSpPr>
      <dsp:spPr>
        <a:xfrm>
          <a:off x="5177" y="2424670"/>
          <a:ext cx="297856" cy="297856"/>
        </a:xfrm>
        <a:prstGeom prst="rect">
          <a:avLst/>
        </a:prstGeom>
        <a:solidFill>
          <a:srgbClr val="EAEAE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54788-DE68-47AD-91DC-CD1C839E5A53}">
      <dsp:nvSpPr>
        <dsp:cNvPr id="0" name=""/>
        <dsp:cNvSpPr/>
      </dsp:nvSpPr>
      <dsp:spPr>
        <a:xfrm>
          <a:off x="288997" y="2226446"/>
          <a:ext cx="3770757" cy="69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Diuréticos en la insuficiencia cardiaca</a:t>
          </a:r>
          <a:endParaRPr lang="es-CO" sz="2200" kern="1200" dirty="0"/>
        </a:p>
      </dsp:txBody>
      <dsp:txXfrm>
        <a:off x="288997" y="2226446"/>
        <a:ext cx="3770757" cy="694304"/>
      </dsp:txXfrm>
    </dsp:sp>
    <dsp:sp modelId="{08B907E7-AA1B-4DE3-A849-337BCA4CC85C}">
      <dsp:nvSpPr>
        <dsp:cNvPr id="0" name=""/>
        <dsp:cNvSpPr/>
      </dsp:nvSpPr>
      <dsp:spPr>
        <a:xfrm>
          <a:off x="4263984" y="821815"/>
          <a:ext cx="4054577" cy="477009"/>
        </a:xfrm>
        <a:prstGeom prst="rect">
          <a:avLst/>
        </a:prstGeom>
        <a:solidFill>
          <a:srgbClr val="EAEAE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CE486-4439-44B0-8E0B-0C8234DA91BF}">
      <dsp:nvSpPr>
        <dsp:cNvPr id="0" name=""/>
        <dsp:cNvSpPr/>
      </dsp:nvSpPr>
      <dsp:spPr>
        <a:xfrm>
          <a:off x="4262483" y="1036054"/>
          <a:ext cx="297863" cy="297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17231-A63A-436E-ACA1-9692A392D338}">
      <dsp:nvSpPr>
        <dsp:cNvPr id="0" name=""/>
        <dsp:cNvSpPr/>
      </dsp:nvSpPr>
      <dsp:spPr>
        <a:xfrm>
          <a:off x="4262483" y="0"/>
          <a:ext cx="4054577" cy="856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b="1" kern="1200" dirty="0" smtClean="0"/>
            <a:t>Manejo conservador</a:t>
          </a:r>
          <a:endParaRPr lang="es-CO" sz="2900" b="1" kern="1200" dirty="0"/>
        </a:p>
      </dsp:txBody>
      <dsp:txXfrm>
        <a:off x="4262483" y="0"/>
        <a:ext cx="4054577" cy="856909"/>
      </dsp:txXfrm>
    </dsp:sp>
    <dsp:sp modelId="{75D0227A-F18E-4768-B6F6-A57FEDC7E129}">
      <dsp:nvSpPr>
        <dsp:cNvPr id="0" name=""/>
        <dsp:cNvSpPr/>
      </dsp:nvSpPr>
      <dsp:spPr>
        <a:xfrm>
          <a:off x="4262483" y="1730366"/>
          <a:ext cx="297856" cy="297856"/>
        </a:xfrm>
        <a:prstGeom prst="rect">
          <a:avLst/>
        </a:prstGeom>
        <a:solidFill>
          <a:srgbClr val="EAEAE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3AB1A-38E1-4FC0-A550-4072365DFEA7}">
      <dsp:nvSpPr>
        <dsp:cNvPr id="0" name=""/>
        <dsp:cNvSpPr/>
      </dsp:nvSpPr>
      <dsp:spPr>
        <a:xfrm>
          <a:off x="4546304" y="1532142"/>
          <a:ext cx="3770757" cy="69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Drenar el </a:t>
          </a:r>
          <a:r>
            <a:rPr lang="es-CO" sz="2200" kern="1200" dirty="0" err="1" smtClean="0"/>
            <a:t>quilotórax</a:t>
          </a:r>
          <a:r>
            <a:rPr lang="es-CO" sz="2200" kern="1200" dirty="0" smtClean="0"/>
            <a:t> y concretar un tratamiento nutricional</a:t>
          </a:r>
          <a:endParaRPr lang="es-CO" sz="2200" kern="1200" dirty="0"/>
        </a:p>
      </dsp:txBody>
      <dsp:txXfrm>
        <a:off x="4546304" y="1532142"/>
        <a:ext cx="3770757" cy="694304"/>
      </dsp:txXfrm>
    </dsp:sp>
    <dsp:sp modelId="{E7AB6FE3-B4AE-4456-8920-F8967E930D9A}">
      <dsp:nvSpPr>
        <dsp:cNvPr id="0" name=""/>
        <dsp:cNvSpPr/>
      </dsp:nvSpPr>
      <dsp:spPr>
        <a:xfrm>
          <a:off x="4243117" y="2579603"/>
          <a:ext cx="297856" cy="297856"/>
        </a:xfrm>
        <a:prstGeom prst="rect">
          <a:avLst/>
        </a:prstGeom>
        <a:solidFill>
          <a:srgbClr val="EAEAE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F7A3F-63AB-44C6-9374-1EBC72B6B2B0}">
      <dsp:nvSpPr>
        <dsp:cNvPr id="0" name=""/>
        <dsp:cNvSpPr/>
      </dsp:nvSpPr>
      <dsp:spPr>
        <a:xfrm>
          <a:off x="4546304" y="2536307"/>
          <a:ext cx="3770757" cy="69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Cierre espontáneo del conducto</a:t>
          </a:r>
          <a:endParaRPr lang="es-CO" sz="2200" kern="1200" dirty="0"/>
        </a:p>
      </dsp:txBody>
      <dsp:txXfrm>
        <a:off x="4546304" y="2536307"/>
        <a:ext cx="3770757" cy="694304"/>
      </dsp:txXfrm>
    </dsp:sp>
    <dsp:sp modelId="{B6B2A5F2-0994-4612-96F9-E627A37DF17C}">
      <dsp:nvSpPr>
        <dsp:cNvPr id="0" name=""/>
        <dsp:cNvSpPr/>
      </dsp:nvSpPr>
      <dsp:spPr>
        <a:xfrm>
          <a:off x="4204384" y="3583774"/>
          <a:ext cx="297856" cy="297856"/>
        </a:xfrm>
        <a:prstGeom prst="rect">
          <a:avLst/>
        </a:prstGeom>
        <a:solidFill>
          <a:srgbClr val="EAEAE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500C1-FB84-4F61-98FE-EA10620D1A0C}">
      <dsp:nvSpPr>
        <dsp:cNvPr id="0" name=""/>
        <dsp:cNvSpPr/>
      </dsp:nvSpPr>
      <dsp:spPr>
        <a:xfrm>
          <a:off x="4528393" y="3579222"/>
          <a:ext cx="3770757" cy="69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Alimentación baja en triglicéridos de cadena larga (TCL)</a:t>
          </a:r>
          <a:endParaRPr lang="es-CO" sz="2200" kern="1200" dirty="0"/>
        </a:p>
      </dsp:txBody>
      <dsp:txXfrm>
        <a:off x="4528393" y="3579222"/>
        <a:ext cx="3770757" cy="694304"/>
      </dsp:txXfrm>
    </dsp:sp>
    <dsp:sp modelId="{5ACC0C9C-A944-4AD0-8755-1178C7D5D28B}">
      <dsp:nvSpPr>
        <dsp:cNvPr id="0" name=""/>
        <dsp:cNvSpPr/>
      </dsp:nvSpPr>
      <dsp:spPr>
        <a:xfrm>
          <a:off x="4224382" y="4594330"/>
          <a:ext cx="297856" cy="297856"/>
        </a:xfrm>
        <a:prstGeom prst="rect">
          <a:avLst/>
        </a:prstGeom>
        <a:solidFill>
          <a:srgbClr val="EAEAE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4E7B0-767E-4976-9AAD-C7C2D48A9903}">
      <dsp:nvSpPr>
        <dsp:cNvPr id="0" name=""/>
        <dsp:cNvSpPr/>
      </dsp:nvSpPr>
      <dsp:spPr>
        <a:xfrm>
          <a:off x="4528393" y="4387830"/>
          <a:ext cx="3770757" cy="69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err="1" smtClean="0"/>
            <a:t>Somatostatina</a:t>
          </a:r>
          <a:endParaRPr lang="es-CO" sz="2200" kern="1200" dirty="0"/>
        </a:p>
      </dsp:txBody>
      <dsp:txXfrm>
        <a:off x="4528393" y="4387830"/>
        <a:ext cx="3770757" cy="694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 smtClean="0"/>
              <a:t>Editar el estilo de texto del patrón</a:t>
            </a:r>
          </a:p>
          <a:p>
            <a:pPr lvl="1"/>
            <a:r>
              <a:rPr lang="es-ES" altLang="es-CO" noProof="0" smtClean="0"/>
              <a:t>Segundo nivel</a:t>
            </a:r>
          </a:p>
          <a:p>
            <a:pPr lvl="2"/>
            <a:r>
              <a:rPr lang="es-ES" altLang="es-CO" noProof="0" smtClean="0"/>
              <a:t>Tercer nivel</a:t>
            </a:r>
          </a:p>
          <a:p>
            <a:pPr lvl="3"/>
            <a:r>
              <a:rPr lang="es-ES" altLang="es-CO" noProof="0" smtClean="0"/>
              <a:t>Cuarto nivel</a:t>
            </a:r>
          </a:p>
          <a:p>
            <a:pPr lvl="4"/>
            <a:r>
              <a:rPr lang="es-ES" altLang="es-CO" noProof="0" smtClean="0"/>
              <a:t>Quinto nivel</a:t>
            </a:r>
            <a:endParaRPr lang="es-CO" altLang="es-CO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71C11-CB1F-4293-8B42-28E21BCA906D}" type="slidenum">
              <a:rPr lang="es-CO" altLang="es-CO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CO" alt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3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09644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4909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AD3333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7D64-DD1B-42F4-B917-98FA35DFC54B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76F5-E7E0-4616-81B9-CA5B9100DBF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Editar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18/01/2021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ejcts/ezv04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at.unam.mx/es/revista/neumologia-y-cirugia-de-torax/articulo/quilotorax-traumatico-y-su-resolucion-quirurgica-una-entidad-poco-frecuente-a-proposito-de-un-caso" TargetMode="External"/><Relationship Id="rId2" Type="http://schemas.openxmlformats.org/officeDocument/2006/relationships/hyperlink" Target="https://doi.org/10.3402/jchimp.v5.283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arbres.2016.10.00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31520" y="2069564"/>
            <a:ext cx="10988040" cy="166344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O" sz="3600" dirty="0" smtClean="0">
                <a:ln/>
                <a:solidFill>
                  <a:schemeClr val="accent5">
                    <a:lumMod val="50000"/>
                  </a:schemeClr>
                </a:solidFill>
              </a:rPr>
              <a:t>QULOTORÁX:Generalidades </a:t>
            </a:r>
            <a:r>
              <a:rPr lang="es-CO" sz="3600" smtClean="0">
                <a:ln/>
                <a:solidFill>
                  <a:schemeClr val="accent5">
                    <a:lumMod val="50000"/>
                  </a:schemeClr>
                </a:solidFill>
              </a:rPr>
              <a:t>, diagnóstico </a:t>
            </a:r>
            <a:r>
              <a:rPr lang="es-CO" sz="3600" dirty="0" smtClean="0">
                <a:ln/>
                <a:solidFill>
                  <a:schemeClr val="accent5">
                    <a:lumMod val="50000"/>
                  </a:schemeClr>
                </a:solidFill>
              </a:rPr>
              <a:t>y tratamiento.</a:t>
            </a:r>
            <a:br>
              <a:rPr lang="es-CO" sz="3600" dirty="0" smtClean="0">
                <a:ln/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3600" dirty="0" smtClean="0">
                <a:ln/>
                <a:solidFill>
                  <a:schemeClr val="accent5">
                    <a:lumMod val="50000"/>
                  </a:schemeClr>
                </a:solidFill>
              </a:rPr>
              <a:t>Una entidad infrecuente. </a:t>
            </a:r>
            <a:endParaRPr lang="es-CO" sz="3600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526030" y="4120569"/>
            <a:ext cx="7806690" cy="125153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CO" sz="3200" b="1" dirty="0" smtClean="0">
                <a:solidFill>
                  <a:schemeClr val="tx1"/>
                </a:solidFill>
              </a:rPr>
              <a:t>Presentado por: </a:t>
            </a:r>
            <a:r>
              <a:rPr lang="es-CO" sz="3200" dirty="0" smtClean="0">
                <a:solidFill>
                  <a:schemeClr val="tx1"/>
                </a:solidFill>
              </a:rPr>
              <a:t>María Camila Jácome Prado</a:t>
            </a:r>
          </a:p>
          <a:p>
            <a:r>
              <a:rPr lang="es-CO" sz="3200" dirty="0" smtClean="0">
                <a:solidFill>
                  <a:schemeClr val="tx1"/>
                </a:solidFill>
              </a:rPr>
              <a:t>                    Estefanía Luna Barrios</a:t>
            </a:r>
            <a:r>
              <a:rPr lang="es-CO" sz="3200" dirty="0" smtClean="0">
                <a:solidFill>
                  <a:schemeClr val="tx1"/>
                </a:solidFill>
              </a:rPr>
              <a:t> </a:t>
            </a:r>
            <a:endParaRPr lang="es-C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765" y="164130"/>
            <a:ext cx="10515600" cy="984562"/>
          </a:xfrm>
        </p:spPr>
        <p:txBody>
          <a:bodyPr>
            <a:normAutofit/>
          </a:bodyPr>
          <a:lstStyle/>
          <a:p>
            <a:r>
              <a:rPr lang="es-CO" sz="3000" u="sng" dirty="0" smtClean="0"/>
              <a:t>DIAGNÓSTICO: </a:t>
            </a:r>
            <a:endParaRPr lang="es-CO" sz="3000" u="sng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83863"/>
              </p:ext>
            </p:extLst>
          </p:nvPr>
        </p:nvGraphicFramePr>
        <p:xfrm>
          <a:off x="478765" y="967427"/>
          <a:ext cx="10925176" cy="1354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1294"/>
                <a:gridCol w="2731294"/>
                <a:gridCol w="2731294"/>
                <a:gridCol w="2731294"/>
              </a:tblGrid>
              <a:tr h="45139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TRIGLICERIDOS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COLESTEROL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QUILOMICRONES</a:t>
                      </a:r>
                      <a:endParaRPr lang="es-CO" dirty="0"/>
                    </a:p>
                  </a:txBody>
                  <a:tcPr/>
                </a:tc>
              </a:tr>
              <a:tr h="451392">
                <a:tc>
                  <a:txBody>
                    <a:bodyPr/>
                    <a:lstStyle/>
                    <a:p>
                      <a:r>
                        <a:rPr lang="es-CO" dirty="0" smtClean="0"/>
                        <a:t>QUILOTÓRAX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&gt;</a:t>
                      </a:r>
                      <a:r>
                        <a:rPr lang="es-CO" baseline="0" dirty="0" smtClean="0"/>
                        <a:t> 110 mg/dl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&lt; 200 mg/dl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Presentes</a:t>
                      </a:r>
                      <a:endParaRPr lang="es-CO" dirty="0"/>
                    </a:p>
                  </a:txBody>
                  <a:tcPr/>
                </a:tc>
              </a:tr>
              <a:tr h="451392">
                <a:tc>
                  <a:txBody>
                    <a:bodyPr/>
                    <a:lstStyle/>
                    <a:p>
                      <a:r>
                        <a:rPr lang="es-CO" dirty="0" smtClean="0"/>
                        <a:t>PSEUDOQUILOTÓRAX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&lt; 50 mg/dl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&gt; 200 mg/dl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Ausentes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6" y="3161662"/>
            <a:ext cx="5281955" cy="2968034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19959" y="2524837"/>
            <a:ext cx="2714811" cy="491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Toracocentesis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589016" y="2524837"/>
            <a:ext cx="3476811" cy="491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Análisis de liquido pleural 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3725839" y="2674961"/>
            <a:ext cx="586854" cy="21836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doblada hacia arriba 12"/>
          <p:cNvSpPr/>
          <p:nvPr/>
        </p:nvSpPr>
        <p:spPr>
          <a:xfrm>
            <a:off x="8342150" y="2483894"/>
            <a:ext cx="982639" cy="368488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916305" y="3379512"/>
            <a:ext cx="127606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Rx</a:t>
            </a:r>
            <a:r>
              <a:rPr lang="es-CO" sz="2400" dirty="0" smtClean="0"/>
              <a:t> tórax</a:t>
            </a:r>
            <a:endParaRPr lang="es-CO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621583" y="5145642"/>
            <a:ext cx="20369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linfangiografia</a:t>
            </a:r>
            <a:endParaRPr lang="es-CO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438029" y="3981709"/>
            <a:ext cx="204320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Síntomas respiratorios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244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u="sng" dirty="0" smtClean="0"/>
              <a:t>DIAGNÓSTICO </a:t>
            </a:r>
            <a:endParaRPr lang="es-CO" sz="3000" u="sng" dirty="0"/>
          </a:p>
        </p:txBody>
      </p:sp>
      <p:pic>
        <p:nvPicPr>
          <p:cNvPr id="3074" name="Picture 2" descr="Miniatura de la figura g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80" y="2905492"/>
            <a:ext cx="7131789" cy="317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5" y="760439"/>
            <a:ext cx="3931061" cy="3621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017" y="154909"/>
            <a:ext cx="10515600" cy="984562"/>
          </a:xfrm>
        </p:spPr>
        <p:txBody>
          <a:bodyPr>
            <a:normAutofit/>
          </a:bodyPr>
          <a:lstStyle/>
          <a:p>
            <a:r>
              <a:rPr lang="es-CO" sz="3200" u="sng" dirty="0" smtClean="0"/>
              <a:t>DIAGNÓSTICO :</a:t>
            </a:r>
            <a:endParaRPr lang="es-CO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910" y="376825"/>
            <a:ext cx="5603502" cy="59752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17" y="1746699"/>
            <a:ext cx="2165763" cy="3889825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3179929" y="3193576"/>
            <a:ext cx="1187355" cy="6076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133859" y="1053716"/>
            <a:ext cx="227808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LINFANGIOGRAFIA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597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548647"/>
            <a:ext cx="10515600" cy="984562"/>
          </a:xfrm>
        </p:spPr>
        <p:txBody>
          <a:bodyPr>
            <a:normAutofit/>
          </a:bodyPr>
          <a:lstStyle/>
          <a:p>
            <a:r>
              <a:rPr lang="es-CO" sz="3200" u="sng" dirty="0" smtClean="0"/>
              <a:t>TRATAMIENTO MÉDICO </a:t>
            </a:r>
            <a:endParaRPr lang="es-CO" sz="3200" u="sng" dirty="0"/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593161" y="1201739"/>
          <a:ext cx="8322239" cy="529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ᐅ ¿Cómo funciona la punción pleural? ⚡️ » Cómo Funcion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34671" r="68455" b="28865"/>
          <a:stretch/>
        </p:blipFill>
        <p:spPr bwMode="auto">
          <a:xfrm>
            <a:off x="9164095" y="2571750"/>
            <a:ext cx="249450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Genéricos y biosimilares: fármacos equivalentes para sostener al sistema de  salud | Compromiso Empresa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950" y="4381500"/>
            <a:ext cx="2434964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61" y="376943"/>
            <a:ext cx="10515600" cy="984562"/>
          </a:xfrm>
        </p:spPr>
        <p:txBody>
          <a:bodyPr>
            <a:normAutofit/>
          </a:bodyPr>
          <a:lstStyle/>
          <a:p>
            <a:r>
              <a:rPr lang="es-CO" sz="3200" u="sng" dirty="0" smtClean="0"/>
              <a:t>TRATAMIENTO QUIRÚRGICO </a:t>
            </a:r>
            <a:endParaRPr lang="es-CO" sz="3200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6281" t="20312" r="52196" b="48959"/>
          <a:stretch/>
        </p:blipFill>
        <p:spPr>
          <a:xfrm>
            <a:off x="5154455" y="3280629"/>
            <a:ext cx="3264339" cy="2620353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301061" y="1142322"/>
            <a:ext cx="10515600" cy="9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AD333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es-CO" dirty="0">
                <a:solidFill>
                  <a:prstClr val="black"/>
                </a:solidFill>
              </a:rPr>
              <a:t>L</a:t>
            </a:r>
            <a:r>
              <a:rPr lang="es-CO" dirty="0" smtClean="0">
                <a:solidFill>
                  <a:prstClr val="black"/>
                </a:solidFill>
              </a:rPr>
              <a:t>igadura </a:t>
            </a:r>
            <a:r>
              <a:rPr lang="es-CO" dirty="0" err="1">
                <a:solidFill>
                  <a:prstClr val="black"/>
                </a:solidFill>
              </a:rPr>
              <a:t>toracoscópica</a:t>
            </a:r>
            <a:r>
              <a:rPr lang="es-CO" dirty="0">
                <a:solidFill>
                  <a:prstClr val="black"/>
                </a:solidFill>
              </a:rPr>
              <a:t> asistida por vídeo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26281" t="58333" r="51757" b="10156"/>
          <a:stretch/>
        </p:blipFill>
        <p:spPr>
          <a:xfrm>
            <a:off x="8646956" y="1580687"/>
            <a:ext cx="3244527" cy="261725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25259" y="1843446"/>
            <a:ext cx="43010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</a:rPr>
              <a:t>P</a:t>
            </a:r>
            <a:r>
              <a:rPr lang="es-ES" sz="2000" dirty="0" smtClean="0">
                <a:solidFill>
                  <a:prstClr val="black"/>
                </a:solidFill>
              </a:rPr>
              <a:t>ermite </a:t>
            </a:r>
            <a:r>
              <a:rPr lang="es-ES" sz="2000" dirty="0">
                <a:solidFill>
                  <a:prstClr val="black"/>
                </a:solidFill>
              </a:rPr>
              <a:t>el acceso más fácil a toda la cavidad pleural </a:t>
            </a:r>
            <a:endParaRPr lang="es-ES" sz="2000" dirty="0" smtClean="0">
              <a:solidFill>
                <a:prstClr val="black"/>
              </a:solidFill>
            </a:endParaRPr>
          </a:p>
          <a:p>
            <a:endParaRPr lang="es-E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</a:rPr>
              <a:t>C</a:t>
            </a:r>
            <a:r>
              <a:rPr lang="es-CO" sz="2000" dirty="0" smtClean="0">
                <a:solidFill>
                  <a:prstClr val="black"/>
                </a:solidFill>
              </a:rPr>
              <a:t>onsiste </a:t>
            </a:r>
            <a:r>
              <a:rPr lang="es-CO" sz="2000" dirty="0">
                <a:solidFill>
                  <a:prstClr val="black"/>
                </a:solidFill>
              </a:rPr>
              <a:t>en la aplicación de clips al conducto torácico a nivel del hiato aórtico o al sitio específico de la lesión del conducto torácico </a:t>
            </a:r>
            <a:endParaRPr lang="es-CO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prstClr val="black"/>
                </a:solidFill>
              </a:rPr>
              <a:t>Nata </a:t>
            </a:r>
            <a:r>
              <a:rPr lang="es-CO" sz="2000" dirty="0">
                <a:solidFill>
                  <a:prstClr val="black"/>
                </a:solidFill>
              </a:rPr>
              <a:t>liquida por sonda </a:t>
            </a:r>
            <a:r>
              <a:rPr lang="es-CO" sz="2000" dirty="0" smtClean="0">
                <a:solidFill>
                  <a:prstClr val="black"/>
                </a:solidFill>
              </a:rPr>
              <a:t>nasogástrica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</a:rPr>
              <a:t>R</a:t>
            </a:r>
            <a:r>
              <a:rPr lang="es-CO" sz="2000" dirty="0" smtClean="0">
                <a:solidFill>
                  <a:prstClr val="black"/>
                </a:solidFill>
              </a:rPr>
              <a:t>ecuperación </a:t>
            </a:r>
            <a:r>
              <a:rPr lang="es-CO" sz="2000" dirty="0">
                <a:solidFill>
                  <a:prstClr val="black"/>
                </a:solidFill>
              </a:rPr>
              <a:t>más rápida y una estancia hospitalaria más corta </a:t>
            </a:r>
            <a:endParaRPr lang="es-CO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prstClr val="black"/>
                </a:solidFill>
              </a:rPr>
              <a:t>Enfoque </a:t>
            </a:r>
            <a:r>
              <a:rPr lang="es-CO" sz="2000" dirty="0" err="1" smtClean="0">
                <a:solidFill>
                  <a:prstClr val="black"/>
                </a:solidFill>
              </a:rPr>
              <a:t>transabdominal</a:t>
            </a:r>
            <a:endParaRPr lang="es-CO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8" y="228266"/>
            <a:ext cx="10515600" cy="658839"/>
          </a:xfrm>
        </p:spPr>
        <p:txBody>
          <a:bodyPr>
            <a:normAutofit fontScale="90000"/>
          </a:bodyPr>
          <a:lstStyle/>
          <a:p>
            <a:pPr lvl="0"/>
            <a:r>
              <a:rPr lang="es-CO" sz="3600" u="sng" dirty="0" smtClean="0"/>
              <a:t>TRATAMIENTO QUIRÚRGICO: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458" y="996597"/>
            <a:ext cx="5838442" cy="85025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CO" b="1" dirty="0" smtClean="0"/>
              <a:t> </a:t>
            </a:r>
            <a:r>
              <a:rPr lang="es-CO" b="1" dirty="0"/>
              <a:t>Embolización del </a:t>
            </a:r>
            <a:r>
              <a:rPr lang="es-CO" sz="3200" b="1" dirty="0"/>
              <a:t>conducto</a:t>
            </a:r>
            <a:r>
              <a:rPr lang="es-CO" b="1" dirty="0"/>
              <a:t> torácico</a:t>
            </a:r>
            <a:endParaRPr lang="es-CO" dirty="0"/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7612380" y="1015519"/>
            <a:ext cx="31226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Toracotomía</a:t>
            </a:r>
            <a:r>
              <a:rPr lang="es-CO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s-CO" sz="3600" dirty="0"/>
          </a:p>
        </p:txBody>
      </p:sp>
      <p:sp>
        <p:nvSpPr>
          <p:cNvPr id="5" name="Rectángulo 4"/>
          <p:cNvSpPr/>
          <p:nvPr/>
        </p:nvSpPr>
        <p:spPr>
          <a:xfrm>
            <a:off x="7260339" y="2030409"/>
            <a:ext cx="3826761" cy="138499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Indicada en pérdida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mayor a </a:t>
            </a:r>
            <a:r>
              <a:rPr lang="es-CO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1.500 </a:t>
            </a:r>
            <a:r>
              <a:rPr lang="es-CO" sz="28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es-CO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/día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durante más de 5 días </a:t>
            </a:r>
            <a:endParaRPr lang="es-CO" sz="2800" dirty="0"/>
          </a:p>
        </p:txBody>
      </p:sp>
      <p:sp>
        <p:nvSpPr>
          <p:cNvPr id="6" name="Rectángulo 5"/>
          <p:cNvSpPr/>
          <p:nvPr/>
        </p:nvSpPr>
        <p:spPr>
          <a:xfrm>
            <a:off x="7260339" y="3727710"/>
            <a:ext cx="3826761" cy="224676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Generalmente se realiza del lado derecho, con ligadura del conducto torácico en el hiato aórtico</a:t>
            </a:r>
            <a:endParaRPr lang="es-CO" sz="4000" dirty="0"/>
          </a:p>
        </p:txBody>
      </p:sp>
      <p:sp>
        <p:nvSpPr>
          <p:cNvPr id="7" name="Rectángulo 6"/>
          <p:cNvSpPr/>
          <p:nvPr/>
        </p:nvSpPr>
        <p:spPr>
          <a:xfrm>
            <a:off x="394812" y="2392047"/>
            <a:ext cx="5663088" cy="95410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Acceso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 sistema linfático se realiza mediante linfangiografía del pie </a:t>
            </a:r>
            <a:endParaRPr lang="es-CO" sz="2800" dirty="0"/>
          </a:p>
        </p:txBody>
      </p:sp>
      <p:sp>
        <p:nvSpPr>
          <p:cNvPr id="8" name="Rectángulo 7"/>
          <p:cNvSpPr/>
          <p:nvPr/>
        </p:nvSpPr>
        <p:spPr>
          <a:xfrm>
            <a:off x="434886" y="3801753"/>
            <a:ext cx="5663088" cy="95410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CO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dentificar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s-CO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causa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la fuga de </a:t>
            </a:r>
            <a:r>
              <a:rPr lang="es-CO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quilo- 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embolización del conducto torácico  </a:t>
            </a:r>
            <a:endParaRPr lang="es-CO" sz="4000" dirty="0"/>
          </a:p>
        </p:txBody>
      </p:sp>
      <p:sp>
        <p:nvSpPr>
          <p:cNvPr id="9" name="Rectángulo 8"/>
          <p:cNvSpPr/>
          <p:nvPr/>
        </p:nvSpPr>
        <p:spPr>
          <a:xfrm>
            <a:off x="667001" y="5301055"/>
            <a:ext cx="5198859" cy="52322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CO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lena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la mezcla de pegamento 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4539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3641" y="560077"/>
            <a:ext cx="3367085" cy="984562"/>
          </a:xfrm>
        </p:spPr>
        <p:txBody>
          <a:bodyPr/>
          <a:lstStyle/>
          <a:p>
            <a:r>
              <a:rPr lang="es-CO" dirty="0" err="1" smtClean="0">
                <a:solidFill>
                  <a:srgbClr val="C00000"/>
                </a:solidFill>
              </a:rPr>
              <a:t>Pleurodesis</a:t>
            </a:r>
            <a:r>
              <a:rPr lang="es-CO" dirty="0" smtClean="0">
                <a:solidFill>
                  <a:srgbClr val="C00000"/>
                </a:solidFill>
              </a:rPr>
              <a:t> química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6482269" y="560077"/>
            <a:ext cx="4014785" cy="9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AD333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es-CO" dirty="0" err="1" smtClean="0">
                <a:solidFill>
                  <a:srgbClr val="C00000"/>
                </a:solidFill>
              </a:rPr>
              <a:t>Pleurodesis</a:t>
            </a:r>
            <a:r>
              <a:rPr lang="es-CO" dirty="0" smtClean="0">
                <a:solidFill>
                  <a:srgbClr val="C00000"/>
                </a:solidFill>
              </a:rPr>
              <a:t> quirúrgica 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52154" y="1327151"/>
            <a:ext cx="4310061" cy="42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AD333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0" dirty="0" smtClean="0">
                <a:solidFill>
                  <a:prstClr val="black"/>
                </a:solidFill>
              </a:rPr>
              <a:t>Agentes usados: </a:t>
            </a:r>
            <a:r>
              <a:rPr lang="es-ES" sz="2400" b="0" dirty="0" err="1">
                <a:solidFill>
                  <a:prstClr val="black"/>
                </a:solidFill>
              </a:rPr>
              <a:t>doxiciclina</a:t>
            </a:r>
            <a:r>
              <a:rPr lang="es-ES" sz="2400" b="0" dirty="0">
                <a:solidFill>
                  <a:prstClr val="black"/>
                </a:solidFill>
              </a:rPr>
              <a:t>, </a:t>
            </a:r>
            <a:r>
              <a:rPr lang="es-ES" sz="2400" b="0" dirty="0" err="1">
                <a:solidFill>
                  <a:prstClr val="black"/>
                </a:solidFill>
              </a:rPr>
              <a:t>bleomicina</a:t>
            </a:r>
            <a:r>
              <a:rPr lang="es-ES" sz="2400" b="0" dirty="0">
                <a:solidFill>
                  <a:prstClr val="black"/>
                </a:solidFill>
              </a:rPr>
              <a:t>, nitrato de plata, y  talco </a:t>
            </a:r>
            <a:endParaRPr lang="es-ES" sz="2400" b="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b="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0" dirty="0" smtClean="0">
                <a:solidFill>
                  <a:prstClr val="black"/>
                </a:solidFill>
              </a:rPr>
              <a:t>Dos métodos: </a:t>
            </a:r>
            <a:r>
              <a:rPr lang="es-ES" sz="2400" b="0" dirty="0" err="1" smtClean="0">
                <a:solidFill>
                  <a:prstClr val="black"/>
                </a:solidFill>
              </a:rPr>
              <a:t>toracoscopia</a:t>
            </a:r>
            <a:r>
              <a:rPr lang="es-ES" sz="2400" b="0" dirty="0" smtClean="0">
                <a:solidFill>
                  <a:prstClr val="black"/>
                </a:solidFill>
              </a:rPr>
              <a:t> medica y drenaje torácico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b="0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0147" t="24740" r="24523" b="34896"/>
          <a:stretch/>
        </p:blipFill>
        <p:spPr>
          <a:xfrm>
            <a:off x="939996" y="3521384"/>
            <a:ext cx="3168077" cy="283845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6010780" y="1327150"/>
            <a:ext cx="4310061" cy="42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AD333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0" dirty="0">
                <a:solidFill>
                  <a:prstClr val="black"/>
                </a:solidFill>
              </a:rPr>
              <a:t>Utiliza la creación de inflamación generando adherencias </a:t>
            </a:r>
            <a:r>
              <a:rPr lang="es-ES" sz="2400" b="0" dirty="0" smtClean="0">
                <a:solidFill>
                  <a:prstClr val="black"/>
                </a:solidFill>
              </a:rPr>
              <a:t>mediante un daño mecánico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0" dirty="0" smtClean="0">
                <a:solidFill>
                  <a:prstClr val="black"/>
                </a:solidFill>
              </a:rPr>
              <a:t>Desequilibrio en la coagulación pleural y vías de fibrinólisis   </a:t>
            </a:r>
            <a:endParaRPr lang="es-ES" sz="2400" b="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b="0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098" t="62500" r="90703" b="26581"/>
          <a:stretch/>
        </p:blipFill>
        <p:spPr>
          <a:xfrm rot="215948">
            <a:off x="6728162" y="4118854"/>
            <a:ext cx="2875297" cy="21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951" y="258507"/>
            <a:ext cx="5957655" cy="613801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97180" y="258507"/>
            <a:ext cx="258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u="sng" dirty="0" smtClean="0">
                <a:solidFill>
                  <a:srgbClr val="AD3333"/>
                </a:solidFill>
              </a:rPr>
              <a:t>ALGORITMO</a:t>
            </a:r>
            <a:endParaRPr lang="es-CO" sz="3200" b="1" u="sng" dirty="0">
              <a:solidFill>
                <a:srgbClr val="AD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414" y="659145"/>
            <a:ext cx="10515600" cy="984562"/>
          </a:xfrm>
        </p:spPr>
        <p:txBody>
          <a:bodyPr>
            <a:normAutofit/>
          </a:bodyPr>
          <a:lstStyle/>
          <a:p>
            <a:r>
              <a:rPr lang="es-CO" sz="3200" u="sng" dirty="0" smtClean="0"/>
              <a:t>CONCLUSIONES </a:t>
            </a:r>
            <a:endParaRPr lang="es-CO" sz="32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6" y="1643707"/>
            <a:ext cx="10925175" cy="503636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 smtClean="0"/>
              <a:t>Las </a:t>
            </a:r>
            <a:r>
              <a:rPr lang="es-ES" sz="3200" dirty="0"/>
              <a:t>causas del </a:t>
            </a:r>
            <a:r>
              <a:rPr lang="es-ES" sz="3200" dirty="0" err="1"/>
              <a:t>quilotorax</a:t>
            </a:r>
            <a:r>
              <a:rPr lang="es-ES" sz="3200" dirty="0"/>
              <a:t> pueden ser traumáticas y no traumáticas, las primeras se dan en el 50% de los casos o más y pueden ser no-iatrogénicas o iatrogénicas liderando este grupo los procedimientos quirúrgicos (esofagectomía y procedimientos correctivos para cardiopatías congénitas), dentro de las no traumáticas se describen: malignidades, trastornos linfáticos, ascitis quilosa, </a:t>
            </a:r>
            <a:r>
              <a:rPr lang="es-ES" sz="3200" dirty="0" err="1"/>
              <a:t>sarcoidosis</a:t>
            </a:r>
            <a:r>
              <a:rPr lang="es-ES" sz="3200" dirty="0"/>
              <a:t> e infracciones. La etiología del </a:t>
            </a:r>
            <a:r>
              <a:rPr lang="es-ES" sz="3200" dirty="0" err="1"/>
              <a:t>quilotórax</a:t>
            </a:r>
            <a:r>
              <a:rPr lang="es-ES" sz="3200" dirty="0"/>
              <a:t> determina las manifestaciones clínicas del paciente, al igual que la cantidad que se fuga del conducto, generalmente son tos y disnea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2835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59237"/>
            <a:ext cx="10515600" cy="984562"/>
          </a:xfrm>
        </p:spPr>
        <p:txBody>
          <a:bodyPr>
            <a:normAutofit/>
          </a:bodyPr>
          <a:lstStyle/>
          <a:p>
            <a:r>
              <a:rPr lang="es-CO" sz="3200" u="sng" dirty="0" smtClean="0"/>
              <a:t>CONCLUSIONES </a:t>
            </a:r>
            <a:endParaRPr lang="es-CO" sz="32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6" y="1260919"/>
            <a:ext cx="10925175" cy="503636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El </a:t>
            </a:r>
            <a:r>
              <a:rPr lang="es-CO" sz="3200" dirty="0"/>
              <a:t>tratamiento inicial es conservador, consiste en drenar el </a:t>
            </a:r>
            <a:r>
              <a:rPr lang="es-CO" sz="3200" dirty="0" err="1"/>
              <a:t>quilotórax</a:t>
            </a:r>
            <a:r>
              <a:rPr lang="es-CO" sz="3200" dirty="0"/>
              <a:t> y concretar un tratamiento nutricional para que se produzca un cierre espontáneo del conducto, también es posible agregar </a:t>
            </a:r>
            <a:r>
              <a:rPr lang="es-CO" sz="3200" dirty="0" err="1"/>
              <a:t>octreotida</a:t>
            </a:r>
            <a:r>
              <a:rPr lang="es-CO" sz="3200" dirty="0"/>
              <a:t>/</a:t>
            </a:r>
            <a:r>
              <a:rPr lang="es-CO" sz="3200" dirty="0" err="1"/>
              <a:t>somatostatina</a:t>
            </a:r>
            <a:r>
              <a:rPr lang="es-CO" sz="3200" dirty="0"/>
              <a:t>, y el tratamiento quirúrgico está indicado cuando el  gasto a través de la sonda </a:t>
            </a:r>
            <a:r>
              <a:rPr lang="es-CO" sz="3200" dirty="0" err="1"/>
              <a:t>endopleural</a:t>
            </a:r>
            <a:r>
              <a:rPr lang="es-CO" sz="3200" dirty="0"/>
              <a:t> es mayor de 1.5 L/día en adultos o mayor de 100m L/kg/día en niños; gasto de 1 L/día durante 5 días, salida de quilo persistente durante más de dos semanas o presencia de compromiso metabólico-nutricional y evidencia de </a:t>
            </a:r>
            <a:r>
              <a:rPr lang="es-CO" sz="3200" dirty="0" err="1"/>
              <a:t>quilotórax</a:t>
            </a:r>
            <a:r>
              <a:rPr lang="es-CO" sz="3200" dirty="0"/>
              <a:t> localizado con coágulos de fibrina y pulmones encarcelados</a:t>
            </a:r>
            <a:r>
              <a:rPr lang="es-C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1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238664"/>
            <a:ext cx="10515600" cy="984562"/>
          </a:xfrm>
        </p:spPr>
        <p:txBody>
          <a:bodyPr>
            <a:normAutofit/>
          </a:bodyPr>
          <a:lstStyle/>
          <a:p>
            <a:r>
              <a:rPr lang="es-CO" sz="3600" u="sng" dirty="0" smtClean="0">
                <a:latin typeface="+mn-lt"/>
              </a:rPr>
              <a:t>QUILOTÓRAX:</a:t>
            </a:r>
            <a:endParaRPr lang="es-CO" sz="3600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810" y="966645"/>
            <a:ext cx="3873271" cy="100448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s-CO" dirty="0" smtClean="0"/>
              <a:t>Acumulación de quilo en el espacio pleural </a:t>
            </a:r>
            <a:endParaRPr lang="es-CO" dirty="0"/>
          </a:p>
        </p:txBody>
      </p:sp>
      <p:sp>
        <p:nvSpPr>
          <p:cNvPr id="4" name="Flecha derecha 3"/>
          <p:cNvSpPr/>
          <p:nvPr/>
        </p:nvSpPr>
        <p:spPr>
          <a:xfrm>
            <a:off x="4433289" y="1288929"/>
            <a:ext cx="1030321" cy="477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/>
          <p:cNvSpPr/>
          <p:nvPr/>
        </p:nvSpPr>
        <p:spPr>
          <a:xfrm>
            <a:off x="5729195" y="878911"/>
            <a:ext cx="4462818" cy="13866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Lesión o bloqueo del conducto torácico 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7813755" y="2514600"/>
            <a:ext cx="640080" cy="1463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/>
          <p:cNvSpPr/>
          <p:nvPr/>
        </p:nvSpPr>
        <p:spPr>
          <a:xfrm>
            <a:off x="5463611" y="4226711"/>
            <a:ext cx="5340369" cy="2145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P</a:t>
            </a:r>
            <a:r>
              <a:rPr lang="es-ES" sz="2800" dirty="0" smtClean="0">
                <a:solidFill>
                  <a:schemeClr val="tx1"/>
                </a:solidFill>
              </a:rPr>
              <a:t>atología potencialmente mortal puede provocar </a:t>
            </a:r>
            <a:r>
              <a:rPr lang="es-ES" sz="2800" dirty="0">
                <a:solidFill>
                  <a:schemeClr val="tx1"/>
                </a:solidFill>
              </a:rPr>
              <a:t>complicaciones metabólicas, nutricionales e inmunológicas graves </a:t>
            </a:r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7514"/>
          <a:stretch/>
        </p:blipFill>
        <p:spPr>
          <a:xfrm>
            <a:off x="260401" y="2514600"/>
            <a:ext cx="5059764" cy="385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1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414" y="914415"/>
            <a:ext cx="10515600" cy="984562"/>
          </a:xfrm>
        </p:spPr>
        <p:txBody>
          <a:bodyPr>
            <a:normAutofit/>
          </a:bodyPr>
          <a:lstStyle/>
          <a:p>
            <a:r>
              <a:rPr lang="es-CO" sz="3200" u="sng" dirty="0" smtClean="0"/>
              <a:t>CONCLUSIONES </a:t>
            </a:r>
            <a:endParaRPr lang="es-CO" sz="32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839" y="1821638"/>
            <a:ext cx="10925175" cy="503636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3200" dirty="0"/>
              <a:t>Es importante  destacar que para  el  diagnóstico del </a:t>
            </a:r>
            <a:r>
              <a:rPr lang="es-CO" sz="3200" dirty="0" err="1"/>
              <a:t>Quilotorax</a:t>
            </a:r>
            <a:r>
              <a:rPr lang="es-CO" sz="3200" dirty="0"/>
              <a:t>  se requiere la toma de muestra del líquido pleural con su respectivo análisis,  ya que el principal criterio  para su confirmación es que la  densidad de triglicéridos sea mayor a 100m/</a:t>
            </a:r>
            <a:r>
              <a:rPr lang="es-CO" sz="3200" dirty="0" err="1"/>
              <a:t>dL</a:t>
            </a:r>
            <a:r>
              <a:rPr lang="es-CO" sz="3200" dirty="0"/>
              <a:t>, así mismo registre  presencia de quilomicrones</a:t>
            </a:r>
          </a:p>
        </p:txBody>
      </p:sp>
    </p:spTree>
    <p:extLst>
      <p:ext uri="{BB962C8B-B14F-4D97-AF65-F5344CB8AC3E}">
        <p14:creationId xmlns:p14="http://schemas.microsoft.com/office/powerpoint/2010/main" val="5584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710" y="173674"/>
            <a:ext cx="10515600" cy="984562"/>
          </a:xfrm>
        </p:spPr>
        <p:txBody>
          <a:bodyPr>
            <a:normAutofit/>
          </a:bodyPr>
          <a:lstStyle/>
          <a:p>
            <a:r>
              <a:rPr lang="es-CO" sz="3000" u="sng" dirty="0" smtClean="0"/>
              <a:t>VIDEOS INSPIRACIÓN </a:t>
            </a:r>
            <a:endParaRPr lang="es-CO" sz="3000" u="sng" dirty="0"/>
          </a:p>
        </p:txBody>
      </p:sp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4418" y="854075"/>
            <a:ext cx="5037138" cy="5037138"/>
          </a:xfrm>
        </p:spPr>
      </p:pic>
    </p:spTree>
    <p:extLst>
      <p:ext uri="{BB962C8B-B14F-4D97-AF65-F5344CB8AC3E}">
        <p14:creationId xmlns:p14="http://schemas.microsoft.com/office/powerpoint/2010/main" val="741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" y="214618"/>
            <a:ext cx="10515600" cy="984562"/>
          </a:xfrm>
        </p:spPr>
        <p:txBody>
          <a:bodyPr>
            <a:normAutofit/>
          </a:bodyPr>
          <a:lstStyle/>
          <a:p>
            <a:r>
              <a:rPr lang="es-CO" sz="3000" u="sng" dirty="0" smtClean="0"/>
              <a:t>BIBLIOGRAFÍA:</a:t>
            </a:r>
            <a:endParaRPr lang="es-CO" sz="30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289" y="922480"/>
            <a:ext cx="10925175" cy="5036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Vázquez Minero J, Arciniega Belmont S, Meza Félix E, Hernández García A, Flores Huerta V, Morales Villalobos R et al. </a:t>
            </a:r>
            <a:r>
              <a:rPr lang="es-ES" sz="1600" dirty="0" err="1"/>
              <a:t>Quilotórax</a:t>
            </a:r>
            <a:r>
              <a:rPr lang="es-ES" sz="1600" dirty="0"/>
              <a:t> traumático y su resolución quirúrgica, una entidad poco frecuente. A propósito de un caso [Internet]. Biblat.unam.mx. 2021 [</a:t>
            </a:r>
            <a:r>
              <a:rPr lang="es-ES" sz="1600" dirty="0" err="1"/>
              <a:t>cited</a:t>
            </a:r>
            <a:r>
              <a:rPr lang="es-ES" sz="1600" dirty="0"/>
              <a:t> 18 </a:t>
            </a:r>
            <a:r>
              <a:rPr lang="es-ES" sz="1600" dirty="0" err="1"/>
              <a:t>January</a:t>
            </a:r>
            <a:r>
              <a:rPr lang="es-ES" sz="1600" dirty="0"/>
              <a:t> 2021]. </a:t>
            </a:r>
            <a:r>
              <a:rPr lang="es-ES" sz="1600" dirty="0" err="1"/>
              <a:t>Available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: https://</a:t>
            </a:r>
            <a:r>
              <a:rPr lang="es-ES" sz="1600" dirty="0" smtClean="0"/>
              <a:t>biblat.unam.mx/es/revista/neumologia-y-cirugia-de-torax/articulo/quilotorax-traumatico-y-su-resolucion-quirurgica-una-entidad-poco-frecuente-a-proposito-de-un-caso</a:t>
            </a:r>
            <a:endParaRPr lang="es-CO" sz="1600" dirty="0" smtClean="0"/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 smtClean="0"/>
              <a:t>Rendón-Rodríguez </a:t>
            </a:r>
            <a:r>
              <a:rPr lang="es-CO" sz="1600" dirty="0"/>
              <a:t>R, Osuna-Padilla IA, Orozco-Hernández KV, Enríquez-Reyes FJR. Terapia médico-nutricional en el paciente con </a:t>
            </a:r>
            <a:r>
              <a:rPr lang="es-CO" sz="1600" dirty="0" err="1"/>
              <a:t>quilotórax</a:t>
            </a:r>
            <a:r>
              <a:rPr lang="es-CO" sz="1600" dirty="0"/>
              <a:t>: reporte de caso. </a:t>
            </a:r>
            <a:r>
              <a:rPr lang="es-CO" sz="1600" dirty="0" err="1"/>
              <a:t>Rev</a:t>
            </a:r>
            <a:r>
              <a:rPr lang="es-CO" sz="1600" dirty="0"/>
              <a:t> </a:t>
            </a:r>
            <a:r>
              <a:rPr lang="es-CO" sz="1600" dirty="0" err="1"/>
              <a:t>Nutr</a:t>
            </a:r>
            <a:r>
              <a:rPr lang="es-CO" sz="1600" dirty="0"/>
              <a:t> </a:t>
            </a:r>
            <a:r>
              <a:rPr lang="es-CO" sz="1600" dirty="0" err="1"/>
              <a:t>Clin</a:t>
            </a:r>
            <a:r>
              <a:rPr lang="es-CO" sz="1600" dirty="0"/>
              <a:t> </a:t>
            </a:r>
            <a:r>
              <a:rPr lang="es-CO" sz="1600" dirty="0" err="1"/>
              <a:t>Metab</a:t>
            </a:r>
            <a:r>
              <a:rPr lang="es-CO" sz="1600" dirty="0"/>
              <a:t>. 2020;3(1):128–35</a:t>
            </a:r>
            <a:r>
              <a:rPr lang="es-CO" sz="1600" dirty="0" smtClean="0"/>
              <a:t>.</a:t>
            </a:r>
            <a:endParaRPr lang="es-CO" sz="1600" dirty="0"/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Andersen </a:t>
            </a:r>
            <a:r>
              <a:rPr lang="es-ES" sz="1600" dirty="0"/>
              <a:t>DK, Billar TR, </a:t>
            </a:r>
            <a:r>
              <a:rPr lang="es-ES" sz="1600" dirty="0" err="1"/>
              <a:t>Dunn</a:t>
            </a:r>
            <a:r>
              <a:rPr lang="es-ES" sz="1600" dirty="0"/>
              <a:t> DL, Hunter JG, </a:t>
            </a:r>
            <a:r>
              <a:rPr lang="es-ES" sz="1600" dirty="0" err="1"/>
              <a:t>Matthews</a:t>
            </a:r>
            <a:r>
              <a:rPr lang="es-ES" sz="1600" dirty="0"/>
              <a:t> </a:t>
            </a:r>
            <a:r>
              <a:rPr lang="es-ES" sz="1600" dirty="0" err="1"/>
              <a:t>JB.Schwartz</a:t>
            </a:r>
            <a:r>
              <a:rPr lang="es-ES" sz="1600" dirty="0"/>
              <a:t> principios de cirugía. Decima ed. </a:t>
            </a:r>
            <a:r>
              <a:rPr lang="es-ES" sz="1600" dirty="0" err="1"/>
              <a:t>Brunicardi.FC,editor.México</a:t>
            </a:r>
            <a:r>
              <a:rPr lang="es-ES" sz="1600" dirty="0"/>
              <a:t> </a:t>
            </a:r>
            <a:r>
              <a:rPr lang="es-ES" sz="1600" dirty="0" err="1"/>
              <a:t>DF:Mc</a:t>
            </a:r>
            <a:r>
              <a:rPr lang="es-ES" sz="1600" dirty="0"/>
              <a:t> Graw </a:t>
            </a:r>
            <a:r>
              <a:rPr lang="es-ES" sz="1600" dirty="0" smtClean="0"/>
              <a:t>Hill;2015</a:t>
            </a:r>
            <a:endParaRPr lang="es-CO" sz="1600" dirty="0"/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/>
              <a:t>Peinado-Acevedo A-LLLR-MÁMD-DJS, editor. Recién nacido </a:t>
            </a:r>
            <a:r>
              <a:rPr lang="es-CO" sz="1600" dirty="0" err="1"/>
              <a:t>pretérmino</a:t>
            </a:r>
            <a:r>
              <a:rPr lang="es-CO" sz="1600" dirty="0"/>
              <a:t> con </a:t>
            </a:r>
            <a:r>
              <a:rPr lang="es-CO" sz="1600" dirty="0" err="1"/>
              <a:t>quilotórax</a:t>
            </a:r>
            <a:r>
              <a:rPr lang="es-CO" sz="1600" dirty="0"/>
              <a:t> congénito bilateral, una entidad infrecuente que amenaza la vida Luz A</a:t>
            </a:r>
            <a:r>
              <a:rPr lang="es-CO" sz="1600" dirty="0" smtClean="0"/>
              <a:t>.</a:t>
            </a:r>
            <a:endParaRPr lang="es-CO" sz="1600" dirty="0"/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 err="1"/>
              <a:t>Rudrappa</a:t>
            </a:r>
            <a:r>
              <a:rPr lang="es-CO" sz="1600" dirty="0"/>
              <a:t> M, Paul M. </a:t>
            </a:r>
            <a:r>
              <a:rPr lang="es-CO" sz="1600" dirty="0" err="1"/>
              <a:t>Chylothorax</a:t>
            </a:r>
            <a:r>
              <a:rPr lang="es-CO" sz="1600" dirty="0"/>
              <a:t>. NCBI. 2020 </a:t>
            </a:r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Bradley Bender, </a:t>
            </a:r>
            <a:r>
              <a:rPr lang="es-ES" sz="1600" dirty="0" err="1"/>
              <a:t>Vijayashree</a:t>
            </a:r>
            <a:r>
              <a:rPr lang="es-ES" sz="1600" dirty="0"/>
              <a:t> </a:t>
            </a:r>
            <a:r>
              <a:rPr lang="es-ES" sz="1600" dirty="0" err="1"/>
              <a:t>Murthy</a:t>
            </a:r>
            <a:r>
              <a:rPr lang="es-ES" sz="1600" dirty="0"/>
              <a:t>, Ronald S. Chamberlain,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changing</a:t>
            </a:r>
            <a:r>
              <a:rPr lang="es-ES" sz="1600" dirty="0"/>
              <a:t> </a:t>
            </a:r>
            <a:r>
              <a:rPr lang="es-ES" sz="1600" dirty="0" err="1"/>
              <a:t>management</a:t>
            </a:r>
            <a:r>
              <a:rPr lang="es-ES" sz="1600" dirty="0"/>
              <a:t> of </a:t>
            </a:r>
            <a:r>
              <a:rPr lang="es-ES" sz="1600" dirty="0" err="1"/>
              <a:t>chylothorax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modern</a:t>
            </a:r>
            <a:r>
              <a:rPr lang="es-ES" sz="1600" dirty="0"/>
              <a:t> era, </a:t>
            </a:r>
            <a:r>
              <a:rPr lang="es-CO" sz="1600" i="1" dirty="0" err="1"/>
              <a:t>European</a:t>
            </a:r>
            <a:r>
              <a:rPr lang="es-CO" sz="1600" i="1" dirty="0"/>
              <a:t> </a:t>
            </a:r>
            <a:r>
              <a:rPr lang="es-CO" sz="1600" i="1" dirty="0" err="1"/>
              <a:t>Journal</a:t>
            </a:r>
            <a:r>
              <a:rPr lang="es-CO" sz="1600" i="1" dirty="0"/>
              <a:t> of </a:t>
            </a:r>
            <a:r>
              <a:rPr lang="es-CO" sz="1600" i="1" dirty="0" err="1"/>
              <a:t>Cardio-Thoracic</a:t>
            </a:r>
            <a:r>
              <a:rPr lang="es-CO" sz="1600" i="1" dirty="0"/>
              <a:t> </a:t>
            </a:r>
            <a:r>
              <a:rPr lang="es-CO" sz="1600" i="1" dirty="0" err="1"/>
              <a:t>Surgery</a:t>
            </a:r>
            <a:r>
              <a:rPr lang="es-CO" sz="1600" dirty="0"/>
              <a:t>, </a:t>
            </a:r>
            <a:r>
              <a:rPr lang="es-CO" sz="1600" dirty="0" err="1"/>
              <a:t>Volume</a:t>
            </a:r>
            <a:r>
              <a:rPr lang="es-CO" sz="1600" dirty="0"/>
              <a:t> 49, </a:t>
            </a:r>
            <a:r>
              <a:rPr lang="es-CO" sz="1600" dirty="0" err="1"/>
              <a:t>Issue</a:t>
            </a:r>
            <a:r>
              <a:rPr lang="es-CO" sz="1600" dirty="0"/>
              <a:t> 1, </a:t>
            </a:r>
            <a:r>
              <a:rPr lang="es-CO" sz="1600" dirty="0" err="1"/>
              <a:t>January</a:t>
            </a:r>
            <a:r>
              <a:rPr lang="es-CO" sz="1600" dirty="0"/>
              <a:t> 2016, </a:t>
            </a:r>
            <a:r>
              <a:rPr lang="es-CO" sz="1600" dirty="0" err="1"/>
              <a:t>Pages</a:t>
            </a:r>
            <a:r>
              <a:rPr lang="es-CO" sz="1600" dirty="0"/>
              <a:t> 18–24, </a:t>
            </a:r>
            <a:r>
              <a:rPr lang="es-ES" sz="1600" u="sng" dirty="0">
                <a:hlinkClick r:id="rId2"/>
              </a:rPr>
              <a:t>https://doi.org/10.1093/ejcts/ezv041</a:t>
            </a:r>
            <a:endParaRPr lang="es-CO" sz="1600" dirty="0"/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 err="1"/>
              <a:t>Riley</a:t>
            </a:r>
            <a:r>
              <a:rPr lang="es-ES" sz="1600" dirty="0"/>
              <a:t> LE, </a:t>
            </a:r>
            <a:r>
              <a:rPr lang="es-ES" sz="1600" dirty="0" err="1"/>
              <a:t>Ataya</a:t>
            </a:r>
            <a:r>
              <a:rPr lang="es-ES" sz="1600" dirty="0"/>
              <a:t> A. </a:t>
            </a:r>
            <a:r>
              <a:rPr lang="es-ES" sz="1600" dirty="0" err="1"/>
              <a:t>Clinical</a:t>
            </a:r>
            <a:r>
              <a:rPr lang="es-ES" sz="1600" dirty="0"/>
              <a:t> </a:t>
            </a:r>
            <a:r>
              <a:rPr lang="es-ES" sz="1600" dirty="0" err="1"/>
              <a:t>approach</a:t>
            </a:r>
            <a:r>
              <a:rPr lang="es-ES" sz="1600" dirty="0"/>
              <a:t> and </a:t>
            </a:r>
            <a:r>
              <a:rPr lang="es-ES" sz="1600" dirty="0" err="1"/>
              <a:t>review</a:t>
            </a:r>
            <a:r>
              <a:rPr lang="es-ES" sz="1600" dirty="0"/>
              <a:t> of causes of a </a:t>
            </a:r>
            <a:r>
              <a:rPr lang="es-ES" sz="1600" dirty="0" err="1"/>
              <a:t>chylothorax</a:t>
            </a:r>
            <a:r>
              <a:rPr lang="es-ES" sz="1600" dirty="0"/>
              <a:t>. </a:t>
            </a:r>
            <a:r>
              <a:rPr lang="es-ES" sz="1600" dirty="0" err="1"/>
              <a:t>Respir</a:t>
            </a:r>
            <a:r>
              <a:rPr lang="es-ES" sz="1600" dirty="0"/>
              <a:t> </a:t>
            </a:r>
            <a:r>
              <a:rPr lang="es-ES" sz="1600" dirty="0" err="1"/>
              <a:t>Med</a:t>
            </a:r>
            <a:r>
              <a:rPr lang="es-ES" sz="1600" dirty="0"/>
              <a:t>. 2019;157:7–13. DOI: 10.1016/j.rmed.2019.08.014</a:t>
            </a:r>
            <a:endParaRPr lang="es-CO" sz="1600" dirty="0"/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/>
              <a:t>Villalobos C, Díaz F. Generalidades del </a:t>
            </a:r>
            <a:r>
              <a:rPr lang="es-CO" sz="1600" dirty="0" err="1"/>
              <a:t>quiltórax</a:t>
            </a:r>
            <a:r>
              <a:rPr lang="es-CO" sz="1600" dirty="0"/>
              <a:t> en el paciente adulto. </a:t>
            </a:r>
            <a:r>
              <a:rPr lang="es-CO" sz="1600" dirty="0" err="1"/>
              <a:t>Med</a:t>
            </a:r>
            <a:r>
              <a:rPr lang="es-CO" sz="1600" dirty="0"/>
              <a:t>. </a:t>
            </a:r>
            <a:r>
              <a:rPr lang="es-CO" sz="1600" dirty="0" err="1"/>
              <a:t>leg</a:t>
            </a:r>
            <a:r>
              <a:rPr lang="es-CO" sz="1600" dirty="0"/>
              <a:t>. Costa Rica. 2019; Vol. 36 (1)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57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163" y="163771"/>
            <a:ext cx="10794285" cy="635985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600" dirty="0"/>
              <a:t>Pineda-Bocanegra JL, Velásquez-Cantillo KL, Maestre-Serrano R, Santiago-Henríquez EA. </a:t>
            </a:r>
            <a:r>
              <a:rPr lang="es-ES" sz="1600" dirty="0" err="1"/>
              <a:t>Linfangioleiomiomatosis</a:t>
            </a:r>
            <a:r>
              <a:rPr lang="es-ES" sz="1600" dirty="0"/>
              <a:t> pulmonar, una rara enfermedad pulmonar: presentación de un caso clínico. </a:t>
            </a:r>
            <a:r>
              <a:rPr lang="es-ES" sz="1600" dirty="0" err="1"/>
              <a:t>Rev</a:t>
            </a:r>
            <a:r>
              <a:rPr lang="es-ES" sz="1600" dirty="0"/>
              <a:t> </a:t>
            </a:r>
            <a:r>
              <a:rPr lang="es-ES" sz="1600" dirty="0" err="1"/>
              <a:t>chil</a:t>
            </a:r>
            <a:r>
              <a:rPr lang="es-ES" sz="1600" dirty="0"/>
              <a:t> </a:t>
            </a:r>
            <a:r>
              <a:rPr lang="es-ES" sz="1600" dirty="0" err="1"/>
              <a:t>enferm</a:t>
            </a:r>
            <a:r>
              <a:rPr lang="es-ES" sz="1600" dirty="0"/>
              <a:t> </a:t>
            </a:r>
            <a:r>
              <a:rPr lang="es-ES" sz="1600" dirty="0" err="1"/>
              <a:t>respir</a:t>
            </a:r>
            <a:r>
              <a:rPr lang="es-ES" sz="1600" dirty="0"/>
              <a:t>. 2019;35(1):58–62</a:t>
            </a:r>
            <a:endParaRPr lang="es-CO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 err="1"/>
              <a:t>Gonzáñes</a:t>
            </a:r>
            <a:r>
              <a:rPr lang="es-CO" sz="1600" dirty="0"/>
              <a:t> C.M, García M. Linfangiectasia pulmonar congénita primaria como causa de muerte neonatal inesperada. Acta pediátrica Española. 2020; 78(1-2)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 err="1"/>
              <a:t>Bhattarai</a:t>
            </a:r>
            <a:r>
              <a:rPr lang="es-CO" sz="1600" dirty="0"/>
              <a:t> B, Schmidt F, </a:t>
            </a:r>
            <a:r>
              <a:rPr lang="es-CO" sz="1600" dirty="0" err="1"/>
              <a:t>Devkota</a:t>
            </a:r>
            <a:r>
              <a:rPr lang="es-CO" sz="1600" dirty="0"/>
              <a:t> A, </a:t>
            </a:r>
            <a:r>
              <a:rPr lang="es-CO" sz="1600" dirty="0" err="1"/>
              <a:t>Policard</a:t>
            </a:r>
            <a:r>
              <a:rPr lang="es-CO" sz="1600" dirty="0"/>
              <a:t> G, </a:t>
            </a:r>
            <a:r>
              <a:rPr lang="es-CO" sz="1600" dirty="0" err="1"/>
              <a:t>Manhas</a:t>
            </a:r>
            <a:r>
              <a:rPr lang="es-CO" sz="1600" dirty="0"/>
              <a:t> S, </a:t>
            </a:r>
            <a:r>
              <a:rPr lang="es-CO" sz="1600" dirty="0" err="1"/>
              <a:t>Oke</a:t>
            </a:r>
            <a:r>
              <a:rPr lang="es-CO" sz="1600" dirty="0"/>
              <a:t> V, et al. A case of </a:t>
            </a:r>
            <a:r>
              <a:rPr lang="es-CO" sz="1600" dirty="0" err="1"/>
              <a:t>chylothorax</a:t>
            </a:r>
            <a:r>
              <a:rPr lang="es-CO" sz="1600" dirty="0"/>
              <a:t> in a </a:t>
            </a:r>
            <a:r>
              <a:rPr lang="es-CO" sz="1600" dirty="0" err="1"/>
              <a:t>patient</a:t>
            </a:r>
            <a:r>
              <a:rPr lang="es-CO" sz="1600" dirty="0"/>
              <a:t> </a:t>
            </a:r>
            <a:r>
              <a:rPr lang="es-CO" sz="1600" dirty="0" err="1"/>
              <a:t>with</a:t>
            </a:r>
            <a:r>
              <a:rPr lang="es-CO" sz="1600" dirty="0"/>
              <a:t> </a:t>
            </a:r>
            <a:r>
              <a:rPr lang="es-CO" sz="1600" dirty="0" err="1"/>
              <a:t>sarcoidosis</a:t>
            </a:r>
            <a:r>
              <a:rPr lang="es-CO" sz="1600" dirty="0"/>
              <a:t>: a </a:t>
            </a:r>
            <a:r>
              <a:rPr lang="es-CO" sz="1600" dirty="0" err="1"/>
              <a:t>rare</a:t>
            </a:r>
            <a:r>
              <a:rPr lang="es-CO" sz="1600" dirty="0"/>
              <a:t> and </a:t>
            </a:r>
            <a:r>
              <a:rPr lang="es-CO" sz="1600" dirty="0" err="1"/>
              <a:t>potentially</a:t>
            </a:r>
            <a:r>
              <a:rPr lang="es-CO" sz="1600" dirty="0"/>
              <a:t> fatal </a:t>
            </a:r>
            <a:r>
              <a:rPr lang="es-CO" sz="1600" dirty="0" err="1"/>
              <a:t>complication</a:t>
            </a:r>
            <a:r>
              <a:rPr lang="es-CO" sz="1600" dirty="0"/>
              <a:t>. J </a:t>
            </a:r>
            <a:r>
              <a:rPr lang="es-CO" sz="1600" dirty="0" err="1"/>
              <a:t>Community</a:t>
            </a:r>
            <a:r>
              <a:rPr lang="es-CO" sz="1600" dirty="0"/>
              <a:t> </a:t>
            </a:r>
            <a:r>
              <a:rPr lang="es-CO" sz="1600" dirty="0" err="1"/>
              <a:t>Hosp</a:t>
            </a:r>
            <a:r>
              <a:rPr lang="es-CO" sz="1600" dirty="0"/>
              <a:t> </a:t>
            </a:r>
            <a:r>
              <a:rPr lang="es-CO" sz="1600" dirty="0" err="1"/>
              <a:t>Intern</a:t>
            </a:r>
            <a:r>
              <a:rPr lang="es-CO" sz="1600" dirty="0"/>
              <a:t> </a:t>
            </a:r>
            <a:r>
              <a:rPr lang="es-CO" sz="1600" dirty="0" err="1"/>
              <a:t>Med</a:t>
            </a:r>
            <a:r>
              <a:rPr lang="es-CO" sz="1600" dirty="0"/>
              <a:t> </a:t>
            </a:r>
            <a:r>
              <a:rPr lang="es-CO" sz="1600" dirty="0" err="1"/>
              <a:t>Perspect</a:t>
            </a:r>
            <a:r>
              <a:rPr lang="es-CO" sz="1600" dirty="0"/>
              <a:t>. 2015;5(4):28300.</a:t>
            </a:r>
            <a:r>
              <a:rPr lang="es-CO" sz="1600" u="sng" dirty="0">
                <a:hlinkClick r:id="rId2"/>
              </a:rPr>
              <a:t> DOI: </a:t>
            </a:r>
            <a:r>
              <a:rPr lang="es-CO" sz="1600" u="sng" dirty="0" smtClean="0">
                <a:hlinkClick r:id="rId2"/>
              </a:rPr>
              <a:t>10.3402/jchimp.v5.28300</a:t>
            </a:r>
            <a:endParaRPr lang="es-CO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 smtClean="0"/>
              <a:t>Galante J, </a:t>
            </a:r>
            <a:r>
              <a:rPr lang="es-CO" sz="1600" dirty="0" err="1" smtClean="0"/>
              <a:t>Coimbra</a:t>
            </a:r>
            <a:r>
              <a:rPr lang="es-CO" sz="1600" dirty="0" smtClean="0"/>
              <a:t> R. </a:t>
            </a:r>
            <a:r>
              <a:rPr lang="es-CO" sz="1600" dirty="0" err="1" smtClean="0"/>
              <a:t>Thoracic</a:t>
            </a:r>
            <a:r>
              <a:rPr lang="es-CO" sz="1600" dirty="0" smtClean="0"/>
              <a:t> </a:t>
            </a:r>
            <a:r>
              <a:rPr lang="es-CO" sz="1600" dirty="0" err="1" smtClean="0"/>
              <a:t>surgery</a:t>
            </a:r>
            <a:r>
              <a:rPr lang="es-CO" sz="1600" dirty="0" smtClean="0"/>
              <a:t> </a:t>
            </a:r>
            <a:r>
              <a:rPr lang="es-CO" sz="1600" dirty="0" err="1" smtClean="0"/>
              <a:t>for</a:t>
            </a:r>
            <a:r>
              <a:rPr lang="es-CO" sz="1600" dirty="0" smtClean="0"/>
              <a:t> </a:t>
            </a:r>
            <a:r>
              <a:rPr lang="es-CO" sz="1600" dirty="0" err="1" smtClean="0"/>
              <a:t>the</a:t>
            </a:r>
            <a:r>
              <a:rPr lang="es-CO" sz="1600" dirty="0" smtClean="0"/>
              <a:t> </a:t>
            </a:r>
            <a:r>
              <a:rPr lang="es-CO" sz="1600" dirty="0" err="1" smtClean="0"/>
              <a:t>acute</a:t>
            </a:r>
            <a:r>
              <a:rPr lang="es-CO" sz="1600" dirty="0" smtClean="0"/>
              <a:t> </a:t>
            </a:r>
            <a:r>
              <a:rPr lang="es-CO" sz="1600" dirty="0" err="1" smtClean="0"/>
              <a:t>care</a:t>
            </a:r>
            <a:r>
              <a:rPr lang="es-CO" sz="1600" dirty="0" smtClean="0"/>
              <a:t> </a:t>
            </a:r>
            <a:r>
              <a:rPr lang="es-CO" sz="1600" dirty="0" err="1" smtClean="0"/>
              <a:t>surgeon</a:t>
            </a:r>
            <a:r>
              <a:rPr lang="es-CO" sz="1600" dirty="0" smtClean="0"/>
              <a:t>. </a:t>
            </a:r>
            <a:r>
              <a:rPr lang="es-CO" sz="1600" dirty="0" err="1" smtClean="0"/>
              <a:t>Cham</a:t>
            </a:r>
            <a:r>
              <a:rPr lang="es-CO" sz="1600" dirty="0" smtClean="0"/>
              <a:t>: </a:t>
            </a:r>
            <a:r>
              <a:rPr lang="es-CO" sz="1600" dirty="0" err="1" smtClean="0"/>
              <a:t>Springer</a:t>
            </a:r>
            <a:r>
              <a:rPr lang="es-CO" sz="1600" dirty="0" smtClean="0"/>
              <a:t>; 2021. Vázquez Minero J, Arciniega Belmont S, Meza Félix E, Hernández García A, Flores Huerta V, Morales Villalobos R et al. </a:t>
            </a:r>
            <a:r>
              <a:rPr lang="es-CO" sz="1600" dirty="0" err="1" smtClean="0"/>
              <a:t>Quilotórax</a:t>
            </a:r>
            <a:r>
              <a:rPr lang="es-CO" sz="1600" dirty="0" smtClean="0"/>
              <a:t> traumático y su resolución quirúrgica, una entidad poco frecuente. A propósito de un caso [Internet]. Biblat.unam.mx. 2021 [</a:t>
            </a:r>
            <a:r>
              <a:rPr lang="es-CO" sz="1600" dirty="0" err="1" smtClean="0"/>
              <a:t>cited</a:t>
            </a:r>
            <a:r>
              <a:rPr lang="es-CO" sz="1600" dirty="0" smtClean="0"/>
              <a:t> 18 </a:t>
            </a:r>
            <a:r>
              <a:rPr lang="es-CO" sz="1600" dirty="0" err="1" smtClean="0"/>
              <a:t>January</a:t>
            </a:r>
            <a:r>
              <a:rPr lang="es-CO" sz="1600" dirty="0" smtClean="0"/>
              <a:t> 2021]. </a:t>
            </a:r>
            <a:r>
              <a:rPr lang="es-CO" sz="1600" dirty="0" err="1" smtClean="0"/>
              <a:t>Available</a:t>
            </a:r>
            <a:r>
              <a:rPr lang="es-CO" sz="1600" dirty="0" smtClean="0"/>
              <a:t> </a:t>
            </a:r>
            <a:r>
              <a:rPr lang="es-CO" sz="1600" dirty="0" err="1" smtClean="0"/>
              <a:t>from</a:t>
            </a:r>
            <a:r>
              <a:rPr lang="es-CO" sz="1600" dirty="0" smtClean="0"/>
              <a:t>: </a:t>
            </a:r>
            <a:r>
              <a:rPr lang="es-CO" sz="1600" u="sng" dirty="0" smtClean="0">
                <a:hlinkClick r:id="rId3"/>
              </a:rPr>
              <a:t>https://biblat.unam.mx/es/revista/neumologia-y-cirugia-de-torax/articulo/quilotorax-traumatico-y-su-resolucion-quirurgica-una-entidad-poco-frecuente-a-proposito-de-un-caso</a:t>
            </a:r>
            <a:r>
              <a:rPr lang="es-CO" sz="1600" dirty="0" smtClean="0"/>
              <a:t> Antón-Pacheco JL, Luna MC, Gimeno A. Derrame pleural no </a:t>
            </a:r>
            <a:r>
              <a:rPr lang="es-CO" sz="1600" dirty="0" err="1" smtClean="0"/>
              <a:t>paraneumónico</a:t>
            </a:r>
            <a:r>
              <a:rPr lang="es-CO" sz="1600" dirty="0" smtClean="0"/>
              <a:t>, </a:t>
            </a:r>
            <a:r>
              <a:rPr lang="es-CO" sz="1600" dirty="0" err="1" smtClean="0"/>
              <a:t>quilotórax,hemotórax</a:t>
            </a:r>
            <a:r>
              <a:rPr lang="es-CO" sz="1600" dirty="0" smtClean="0"/>
              <a:t> y </a:t>
            </a:r>
            <a:r>
              <a:rPr lang="es-CO" sz="1600" dirty="0" err="1" smtClean="0"/>
              <a:t>mediastinitis</a:t>
            </a:r>
            <a:r>
              <a:rPr lang="es-CO" sz="1600" dirty="0" smtClean="0"/>
              <a:t>. </a:t>
            </a:r>
            <a:r>
              <a:rPr lang="es-CO" sz="1600" dirty="0" err="1" smtClean="0"/>
              <a:t>Protoc</a:t>
            </a:r>
            <a:r>
              <a:rPr lang="es-CO" sz="1600" dirty="0" smtClean="0"/>
              <a:t> </a:t>
            </a:r>
            <a:r>
              <a:rPr lang="es-CO" sz="1600" dirty="0" err="1" smtClean="0"/>
              <a:t>diagn</a:t>
            </a:r>
            <a:r>
              <a:rPr lang="es-CO" sz="1600" dirty="0" smtClean="0"/>
              <a:t> ter </a:t>
            </a:r>
            <a:r>
              <a:rPr lang="es-CO" sz="1600" dirty="0" err="1" smtClean="0"/>
              <a:t>pediatr</a:t>
            </a:r>
            <a:r>
              <a:rPr lang="es-CO" sz="1600" dirty="0" smtClean="0"/>
              <a:t>. 2017;1:211-219.  Bender B, </a:t>
            </a:r>
            <a:r>
              <a:rPr lang="es-CO" sz="1600" dirty="0" err="1" smtClean="0"/>
              <a:t>Murthy</a:t>
            </a:r>
            <a:endParaRPr lang="es-CO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 smtClean="0"/>
              <a:t>V, Chamberlain RS. </a:t>
            </a:r>
            <a:r>
              <a:rPr lang="es-CO" sz="1600" dirty="0" err="1" smtClean="0"/>
              <a:t>The</a:t>
            </a:r>
            <a:r>
              <a:rPr lang="es-CO" sz="1600" dirty="0" smtClean="0"/>
              <a:t> </a:t>
            </a:r>
            <a:r>
              <a:rPr lang="es-CO" sz="1600" dirty="0" err="1" smtClean="0"/>
              <a:t>changing</a:t>
            </a:r>
            <a:r>
              <a:rPr lang="es-CO" sz="1600" dirty="0" smtClean="0"/>
              <a:t> </a:t>
            </a:r>
            <a:r>
              <a:rPr lang="es-CO" sz="1600" dirty="0" err="1" smtClean="0"/>
              <a:t>management</a:t>
            </a:r>
            <a:r>
              <a:rPr lang="es-CO" sz="1600" dirty="0" smtClean="0"/>
              <a:t> of </a:t>
            </a:r>
            <a:r>
              <a:rPr lang="es-CO" sz="1600" dirty="0" err="1" smtClean="0"/>
              <a:t>chylothorax</a:t>
            </a:r>
            <a:r>
              <a:rPr lang="es-CO" sz="1600" dirty="0" smtClean="0"/>
              <a:t> in </a:t>
            </a:r>
            <a:r>
              <a:rPr lang="es-CO" sz="1600" dirty="0" err="1" smtClean="0"/>
              <a:t>the</a:t>
            </a:r>
            <a:r>
              <a:rPr lang="es-CO" sz="1600" dirty="0" smtClean="0"/>
              <a:t> </a:t>
            </a:r>
            <a:r>
              <a:rPr lang="es-CO" sz="1600" dirty="0" err="1" smtClean="0"/>
              <a:t>modern</a:t>
            </a:r>
            <a:r>
              <a:rPr lang="es-CO" sz="1600" dirty="0" smtClean="0"/>
              <a:t> era. </a:t>
            </a:r>
            <a:r>
              <a:rPr lang="es-CO" sz="1600" dirty="0" err="1" smtClean="0"/>
              <a:t>Eur</a:t>
            </a:r>
            <a:r>
              <a:rPr lang="es-CO" sz="1600" dirty="0" smtClean="0"/>
              <a:t> J </a:t>
            </a:r>
            <a:r>
              <a:rPr lang="es-CO" sz="1600" dirty="0" err="1" smtClean="0"/>
              <a:t>Cardiothorac</a:t>
            </a:r>
            <a:r>
              <a:rPr lang="es-CO" sz="1600" dirty="0" smtClean="0"/>
              <a:t> </a:t>
            </a:r>
            <a:r>
              <a:rPr lang="es-CO" sz="1600" dirty="0" err="1" smtClean="0"/>
              <a:t>Surg</a:t>
            </a:r>
            <a:r>
              <a:rPr lang="es-CO" sz="1600" dirty="0" smtClean="0"/>
              <a:t>. 2016;49(1):18–24. DOI: :10.1093/</a:t>
            </a:r>
            <a:r>
              <a:rPr lang="es-CO" sz="1600" dirty="0" err="1" smtClean="0"/>
              <a:t>ejcts</a:t>
            </a:r>
            <a:r>
              <a:rPr lang="es-CO" sz="1600" dirty="0" smtClean="0"/>
              <a:t>/ezv041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 smtClean="0"/>
              <a:t>Rodríguez </a:t>
            </a:r>
            <a:r>
              <a:rPr lang="es-CO" sz="1600" dirty="0"/>
              <a:t>López DP, Marina </a:t>
            </a:r>
            <a:r>
              <a:rPr lang="es-CO" sz="1600" dirty="0" err="1"/>
              <a:t>Malanda</a:t>
            </a:r>
            <a:r>
              <a:rPr lang="es-CO" sz="1600" dirty="0"/>
              <a:t> N, Salinas Garrido I, </a:t>
            </a:r>
            <a:r>
              <a:rPr lang="es-CO" sz="1600" dirty="0" err="1"/>
              <a:t>Gáldiz</a:t>
            </a:r>
            <a:r>
              <a:rPr lang="es-CO" sz="1600" dirty="0"/>
              <a:t> </a:t>
            </a:r>
            <a:r>
              <a:rPr lang="es-CO" sz="1600" dirty="0" err="1"/>
              <a:t>Iturri</a:t>
            </a:r>
            <a:r>
              <a:rPr lang="es-CO" sz="1600" dirty="0"/>
              <a:t> JB. </a:t>
            </a:r>
            <a:r>
              <a:rPr lang="es-CO" sz="1600" dirty="0" err="1"/>
              <a:t>Quilotórax</a:t>
            </a:r>
            <a:r>
              <a:rPr lang="es-CO" sz="1600" dirty="0"/>
              <a:t> en adultos. Revisión de la literatura a partir de una serie de 17 casos </a:t>
            </a:r>
            <a:r>
              <a:rPr lang="es-CO" sz="1600" dirty="0" err="1"/>
              <a:t>Arch</a:t>
            </a:r>
            <a:r>
              <a:rPr lang="es-CO" sz="1600" dirty="0"/>
              <a:t> </a:t>
            </a:r>
            <a:r>
              <a:rPr lang="es-CO" sz="1600" dirty="0" err="1"/>
              <a:t>Bronconeumol</a:t>
            </a:r>
            <a:r>
              <a:rPr lang="es-CO" sz="1600" dirty="0"/>
              <a:t>. 2017;53(7):406–7.</a:t>
            </a:r>
            <a:r>
              <a:rPr lang="es-CO" sz="1600" u="sng" dirty="0">
                <a:hlinkClick r:id="rId4"/>
              </a:rPr>
              <a:t> https://doi.org/10.1016/j.arbres.2016.10.005</a:t>
            </a:r>
            <a:endParaRPr lang="es-CO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/>
              <a:t>Rendón-Rodríguez R, Osuna-Padilla IA, Orozco-Hernández KV, Enríquez-Reyes FJR. Terapia médico-nutricional en el paciente con </a:t>
            </a:r>
            <a:r>
              <a:rPr lang="es-CO" sz="1600" dirty="0" err="1"/>
              <a:t>quilotórax</a:t>
            </a:r>
            <a:r>
              <a:rPr lang="es-CO" sz="1600" dirty="0"/>
              <a:t>: reporte de caso. </a:t>
            </a:r>
            <a:r>
              <a:rPr lang="es-CO" sz="1600" dirty="0" err="1"/>
              <a:t>Rev</a:t>
            </a:r>
            <a:r>
              <a:rPr lang="es-CO" sz="1600" dirty="0"/>
              <a:t> </a:t>
            </a:r>
            <a:r>
              <a:rPr lang="es-CO" sz="1600" dirty="0" err="1"/>
              <a:t>Nutr</a:t>
            </a:r>
            <a:r>
              <a:rPr lang="es-CO" sz="1600" dirty="0"/>
              <a:t> </a:t>
            </a:r>
            <a:r>
              <a:rPr lang="es-CO" sz="1600" dirty="0" err="1"/>
              <a:t>Clin</a:t>
            </a:r>
            <a:r>
              <a:rPr lang="es-CO" sz="1600" dirty="0"/>
              <a:t> </a:t>
            </a:r>
            <a:r>
              <a:rPr lang="es-CO" sz="1600" dirty="0" err="1"/>
              <a:t>Metab</a:t>
            </a:r>
            <a:r>
              <a:rPr lang="es-CO" sz="1600" dirty="0"/>
              <a:t>. 2020;3(1):128–35.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 err="1"/>
              <a:t>Chen</a:t>
            </a:r>
            <a:r>
              <a:rPr lang="es-CO" sz="1600" dirty="0"/>
              <a:t> E, </a:t>
            </a:r>
            <a:r>
              <a:rPr lang="es-CO" sz="1600" dirty="0" err="1"/>
              <a:t>Itkin</a:t>
            </a:r>
            <a:r>
              <a:rPr lang="es-CO" sz="1600" dirty="0"/>
              <a:t> M. </a:t>
            </a:r>
            <a:r>
              <a:rPr lang="es-CO" sz="1600" dirty="0" err="1"/>
              <a:t>Thoracic</a:t>
            </a:r>
            <a:r>
              <a:rPr lang="es-CO" sz="1600" dirty="0"/>
              <a:t> </a:t>
            </a:r>
            <a:r>
              <a:rPr lang="es-CO" sz="1600" dirty="0" err="1"/>
              <a:t>duct</a:t>
            </a:r>
            <a:r>
              <a:rPr lang="es-CO" sz="1600" dirty="0"/>
              <a:t> </a:t>
            </a:r>
            <a:r>
              <a:rPr lang="es-CO" sz="1600" dirty="0" err="1"/>
              <a:t>embolization</a:t>
            </a:r>
            <a:r>
              <a:rPr lang="es-CO" sz="1600" dirty="0"/>
              <a:t> </a:t>
            </a:r>
            <a:r>
              <a:rPr lang="es-CO" sz="1600" dirty="0" err="1"/>
              <a:t>for</a:t>
            </a:r>
            <a:r>
              <a:rPr lang="es-CO" sz="1600" dirty="0"/>
              <a:t> </a:t>
            </a:r>
            <a:r>
              <a:rPr lang="es-CO" sz="1600" dirty="0" err="1"/>
              <a:t>chylous</a:t>
            </a:r>
            <a:r>
              <a:rPr lang="es-CO" sz="1600" dirty="0"/>
              <a:t> </a:t>
            </a:r>
            <a:r>
              <a:rPr lang="es-CO" sz="1600" dirty="0" err="1"/>
              <a:t>leaks</a:t>
            </a:r>
            <a:r>
              <a:rPr lang="es-CO" sz="1600" dirty="0"/>
              <a:t>. </a:t>
            </a:r>
            <a:r>
              <a:rPr lang="es-CO" sz="1600" dirty="0" err="1"/>
              <a:t>Semin</a:t>
            </a:r>
            <a:r>
              <a:rPr lang="es-CO" sz="1600" dirty="0"/>
              <a:t> </a:t>
            </a:r>
            <a:r>
              <a:rPr lang="es-CO" sz="1600" dirty="0" err="1"/>
              <a:t>Intervent</a:t>
            </a:r>
            <a:r>
              <a:rPr lang="es-CO" sz="1600" dirty="0"/>
              <a:t> </a:t>
            </a:r>
            <a:r>
              <a:rPr lang="es-CO" sz="1600" dirty="0" err="1"/>
              <a:t>Radiol</a:t>
            </a:r>
            <a:r>
              <a:rPr lang="es-CO" sz="1600" dirty="0"/>
              <a:t>. 2011;28(1):63–74.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/>
              <a:t>Jiménez López MF, Gómez Hernández MT. Ligadura terapéutica del conducto torácico. </a:t>
            </a:r>
            <a:r>
              <a:rPr lang="es-CO" sz="1600" dirty="0" err="1"/>
              <a:t>Angiologia</a:t>
            </a:r>
            <a:r>
              <a:rPr lang="es-CO" sz="1600" dirty="0"/>
              <a:t>. 2015;67(2):151–2.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 err="1" smtClean="0"/>
              <a:t>Mercer</a:t>
            </a:r>
            <a:r>
              <a:rPr lang="es-CO" sz="1600" dirty="0" smtClean="0"/>
              <a:t> </a:t>
            </a:r>
            <a:r>
              <a:rPr lang="es-CO" sz="1600" dirty="0"/>
              <a:t>RM, Hassan M, </a:t>
            </a:r>
            <a:r>
              <a:rPr lang="es-CO" sz="1600" dirty="0" err="1"/>
              <a:t>Rahman</a:t>
            </a:r>
            <a:r>
              <a:rPr lang="es-CO" sz="1600" dirty="0"/>
              <a:t> NM. </a:t>
            </a:r>
            <a:r>
              <a:rPr lang="es-CO" sz="1600" dirty="0" err="1"/>
              <a:t>The</a:t>
            </a:r>
            <a:r>
              <a:rPr lang="es-CO" sz="1600" dirty="0"/>
              <a:t> role of </a:t>
            </a:r>
            <a:r>
              <a:rPr lang="es-CO" sz="1600" dirty="0" err="1"/>
              <a:t>pleurodesis</a:t>
            </a:r>
            <a:r>
              <a:rPr lang="es-CO" sz="1600" dirty="0"/>
              <a:t> in </a:t>
            </a:r>
            <a:r>
              <a:rPr lang="es-CO" sz="1600" dirty="0" err="1"/>
              <a:t>respiratory</a:t>
            </a:r>
            <a:r>
              <a:rPr lang="es-CO" sz="1600" dirty="0"/>
              <a:t> </a:t>
            </a:r>
            <a:r>
              <a:rPr lang="es-CO" sz="1600" dirty="0" err="1"/>
              <a:t>diseases</a:t>
            </a:r>
            <a:r>
              <a:rPr lang="es-CO" sz="1600" dirty="0"/>
              <a:t>. </a:t>
            </a:r>
            <a:r>
              <a:rPr lang="es-CO" sz="1600" dirty="0" err="1"/>
              <a:t>Expert</a:t>
            </a:r>
            <a:r>
              <a:rPr lang="es-CO" sz="1600" dirty="0"/>
              <a:t> </a:t>
            </a:r>
            <a:r>
              <a:rPr lang="es-CO" sz="1600" dirty="0" err="1"/>
              <a:t>Rev</a:t>
            </a:r>
            <a:r>
              <a:rPr lang="es-CO" sz="1600" dirty="0"/>
              <a:t> </a:t>
            </a:r>
            <a:r>
              <a:rPr lang="es-CO" sz="1600" dirty="0" err="1"/>
              <a:t>Respir</a:t>
            </a:r>
            <a:r>
              <a:rPr lang="es-CO" sz="1600" dirty="0"/>
              <a:t> </a:t>
            </a:r>
            <a:r>
              <a:rPr lang="es-CO" sz="1600" dirty="0" err="1"/>
              <a:t>Med</a:t>
            </a:r>
            <a:r>
              <a:rPr lang="es-CO" sz="1600" dirty="0"/>
              <a:t>. 2018;12(4):323–34. DOI: 10.1080/17476348.2018.1445971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600" dirty="0" err="1"/>
              <a:t>Lamb</a:t>
            </a:r>
            <a:r>
              <a:rPr lang="es-CO" sz="1600" dirty="0"/>
              <a:t> C, Li A, </a:t>
            </a:r>
            <a:r>
              <a:rPr lang="es-CO" sz="1600" dirty="0" err="1"/>
              <a:t>Thakkar</a:t>
            </a:r>
            <a:r>
              <a:rPr lang="es-CO" sz="1600" dirty="0"/>
              <a:t> D, Lee P. </a:t>
            </a:r>
            <a:r>
              <a:rPr lang="es-CO" sz="1600" dirty="0" err="1"/>
              <a:t>Pleurodesis</a:t>
            </a:r>
            <a:r>
              <a:rPr lang="es-CO" sz="1600" dirty="0"/>
              <a:t>. </a:t>
            </a:r>
            <a:r>
              <a:rPr lang="es-CO" sz="1600" dirty="0" err="1"/>
              <a:t>Semin</a:t>
            </a:r>
            <a:r>
              <a:rPr lang="es-CO" sz="1600" dirty="0"/>
              <a:t> </a:t>
            </a:r>
            <a:r>
              <a:rPr lang="es-CO" sz="1600" dirty="0" err="1"/>
              <a:t>Respir</a:t>
            </a:r>
            <a:r>
              <a:rPr lang="es-CO" sz="1600" dirty="0"/>
              <a:t> </a:t>
            </a:r>
            <a:r>
              <a:rPr lang="es-CO" sz="1600" dirty="0" err="1"/>
              <a:t>Crit</a:t>
            </a:r>
            <a:r>
              <a:rPr lang="es-CO" sz="1600" dirty="0"/>
              <a:t> </a:t>
            </a:r>
            <a:r>
              <a:rPr lang="es-CO" sz="1600" dirty="0" err="1"/>
              <a:t>Care</a:t>
            </a:r>
            <a:r>
              <a:rPr lang="es-CO" sz="1600" dirty="0"/>
              <a:t> </a:t>
            </a:r>
            <a:r>
              <a:rPr lang="es-CO" sz="1600" dirty="0" err="1"/>
              <a:t>Med</a:t>
            </a:r>
            <a:r>
              <a:rPr lang="es-CO" sz="1600" dirty="0"/>
              <a:t>. 2019;40(3):375–85. DOI:  10.1055/s-0039-1693997 </a:t>
            </a:r>
          </a:p>
          <a:p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5353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59" name="CuadroTexto 4"/>
          <p:cNvSpPr txBox="1">
            <a:spLocks noChangeArrowheads="1"/>
          </p:cNvSpPr>
          <p:nvPr/>
        </p:nvSpPr>
        <p:spPr bwMode="auto">
          <a:xfrm>
            <a:off x="2650331" y="4535271"/>
            <a:ext cx="6891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Formando líderes </a:t>
            </a:r>
            <a:r>
              <a:rPr lang="es-CO" altLang="es-CO" dirty="0">
                <a:solidFill>
                  <a:srgbClr val="595959"/>
                </a:solidFill>
                <a:latin typeface="Century Gothic" panose="020B0502020202020204" pitchFamily="34" charset="0"/>
              </a:rPr>
              <a:t>para la </a:t>
            </a: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construcción</a:t>
            </a:r>
            <a:r>
              <a:rPr lang="es-CO" altLang="es-CO" dirty="0">
                <a:solidFill>
                  <a:srgbClr val="595959"/>
                </a:solidFill>
                <a:latin typeface="Century Gothic" panose="020B0502020202020204" pitchFamily="34" charset="0"/>
              </a:rPr>
              <a:t> de un nuevo </a:t>
            </a: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país en paz</a:t>
            </a:r>
          </a:p>
        </p:txBody>
      </p:sp>
      <p:pic>
        <p:nvPicPr>
          <p:cNvPr id="45061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469644"/>
            <a:ext cx="462550" cy="8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84091" y="4720091"/>
            <a:ext cx="462550" cy="8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419" y="142604"/>
            <a:ext cx="10515600" cy="984562"/>
          </a:xfrm>
        </p:spPr>
        <p:txBody>
          <a:bodyPr>
            <a:normAutofit/>
          </a:bodyPr>
          <a:lstStyle/>
          <a:p>
            <a:r>
              <a:rPr lang="es-CO" sz="3000" u="sng" dirty="0" smtClean="0"/>
              <a:t>ANATOMIA: </a:t>
            </a:r>
            <a:endParaRPr lang="es-CO" sz="3000" u="sng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4" y="734195"/>
            <a:ext cx="4355535" cy="503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2"/>
          <a:stretch/>
        </p:blipFill>
        <p:spPr bwMode="auto">
          <a:xfrm>
            <a:off x="4833374" y="2058348"/>
            <a:ext cx="3110750" cy="46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482537795"/>
              </p:ext>
            </p:extLst>
          </p:nvPr>
        </p:nvGraphicFramePr>
        <p:xfrm>
          <a:off x="5009384" y="-487671"/>
          <a:ext cx="5926869" cy="273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492481" y="5098671"/>
            <a:ext cx="335712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Drena las ¾ partes de linfa hacia el torrente sanguíneo 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8385839" y="3975225"/>
            <a:ext cx="35642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Formado: linfáticos lumbares+ intestinales (nivel: cisterna de quilo.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8419764" y="2851779"/>
            <a:ext cx="35642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Principal vaso colector del sistema linfático</a:t>
            </a:r>
            <a:endParaRPr lang="es-CO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9883897" y="3498110"/>
            <a:ext cx="0" cy="477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883897" y="4621556"/>
            <a:ext cx="0" cy="477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8937160" y="1706774"/>
            <a:ext cx="2021859" cy="108500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Conducto torácico</a:t>
            </a:r>
            <a:r>
              <a:rPr lang="es-CO" sz="2400" dirty="0" smtClean="0"/>
              <a:t> </a:t>
            </a:r>
            <a:endParaRPr lang="es-CO" sz="2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246186" y="1408091"/>
            <a:ext cx="11043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IZQ:T5-T6</a:t>
            </a:r>
            <a:endParaRPr lang="es-CO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732382" y="1620021"/>
            <a:ext cx="33144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Toráx          Hiato aórtico(T10-T12)</a:t>
            </a:r>
            <a:endParaRPr lang="es-CO" dirty="0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5337544" y="1781250"/>
            <a:ext cx="431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3642"/>
            <a:ext cx="10515600" cy="984562"/>
          </a:xfrm>
        </p:spPr>
        <p:txBody>
          <a:bodyPr>
            <a:normAutofit/>
          </a:bodyPr>
          <a:lstStyle/>
          <a:p>
            <a:r>
              <a:rPr lang="es-CO" sz="3000" u="sng" dirty="0" smtClean="0"/>
              <a:t>COMPOSICIÓN DEL QUILO:</a:t>
            </a:r>
            <a:endParaRPr lang="es-CO" sz="3000" u="sng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393420"/>
              </p:ext>
            </p:extLst>
          </p:nvPr>
        </p:nvGraphicFramePr>
        <p:xfrm>
          <a:off x="352681" y="914403"/>
          <a:ext cx="4819820" cy="518614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567620"/>
                <a:gridCol w="2252200"/>
              </a:tblGrid>
              <a:tr h="25930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Composición del Quilo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Componentes 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Hallazgo 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pH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7,4 - 7,8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Color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Lechoso (claro en ayunas)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Estéril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Bacteriostático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Grasa Total 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0,4 - 6 g/dL.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indent="153035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Colesterol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65 - 220  mg/dL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indent="153035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Triglicéridos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&gt;110  mg/dL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Proteínas Totales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2 - 6 g/dL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indent="153035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Albúmina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1,2 - 4,1 g/</a:t>
                      </a:r>
                      <a:r>
                        <a:rPr lang="es-ES" sz="1600" dirty="0" err="1">
                          <a:effectLst/>
                        </a:rPr>
                        <a:t>dL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indent="153035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Fibrinógeno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16 - 24 g/dL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Electrólitos 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Similares al Plasma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Cuenta Total de Células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&gt;1.000 Células/L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indent="153035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Linfocitos 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400 - 6800/mm3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indent="153035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Eritrocitos 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50 - 600 /mm3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Quilomicrones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34159522"/>
              </p:ext>
            </p:extLst>
          </p:nvPr>
        </p:nvGraphicFramePr>
        <p:xfrm>
          <a:off x="5539996" y="436728"/>
          <a:ext cx="6306261" cy="309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105" y="3451107"/>
            <a:ext cx="2430297" cy="181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6386158" y="5609230"/>
            <a:ext cx="387695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Adulto normal:</a:t>
            </a:r>
            <a:r>
              <a:rPr lang="es-MX" dirty="0"/>
              <a:t>1,5 y </a:t>
            </a:r>
            <a:r>
              <a:rPr lang="es-MX" dirty="0" smtClean="0"/>
              <a:t>2 </a:t>
            </a:r>
            <a:r>
              <a:rPr lang="es-MX" dirty="0"/>
              <a:t>l de quilo por día </a:t>
            </a:r>
            <a:endParaRPr lang="es-CO" dirty="0"/>
          </a:p>
        </p:txBody>
      </p:sp>
      <p:sp>
        <p:nvSpPr>
          <p:cNvPr id="9" name="Flecha izquierda 8"/>
          <p:cNvSpPr/>
          <p:nvPr/>
        </p:nvSpPr>
        <p:spPr>
          <a:xfrm>
            <a:off x="7874759" y="4183291"/>
            <a:ext cx="655092" cy="354841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6032809" y="4037545"/>
            <a:ext cx="169232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Análisis de liquido pleural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36" y="421368"/>
            <a:ext cx="10515600" cy="984562"/>
          </a:xfrm>
        </p:spPr>
        <p:txBody>
          <a:bodyPr>
            <a:normAutofit/>
          </a:bodyPr>
          <a:lstStyle/>
          <a:p>
            <a:r>
              <a:rPr lang="es-CO" sz="3600" u="sng" dirty="0" smtClean="0"/>
              <a:t>ETIOLOGIA</a:t>
            </a:r>
            <a:endParaRPr lang="es-CO" sz="4000" u="sng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711236" y="2076450"/>
          <a:ext cx="10109164" cy="400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711236" y="1268810"/>
            <a:ext cx="10515600" cy="9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AD333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es-CO" sz="3200" b="0" dirty="0" smtClean="0"/>
              <a:t>Causas traumáticas: </a:t>
            </a:r>
            <a:r>
              <a:rPr lang="es-CO" sz="2400" b="0" dirty="0">
                <a:solidFill>
                  <a:prstClr val="black"/>
                </a:solidFill>
              </a:rPr>
              <a:t>50% o más </a:t>
            </a:r>
            <a:endParaRPr lang="es-CO" sz="3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3476085" y="2675625"/>
            <a:ext cx="4920881" cy="1303664"/>
            <a:chOff x="3554304" y="1673599"/>
            <a:chExt cx="5211124" cy="1672563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5312028" y="-84125"/>
              <a:ext cx="1672563" cy="5188011"/>
            </a:xfrm>
            <a:prstGeom prst="round2SameRect">
              <a:avLst/>
            </a:prstGeom>
            <a:solidFill>
              <a:srgbClr val="FFF7FC"/>
            </a:solidFill>
            <a:ln>
              <a:solidFill>
                <a:srgbClr val="EAEAE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4"/>
            <p:cNvSpPr/>
            <p:nvPr/>
          </p:nvSpPr>
          <p:spPr>
            <a:xfrm>
              <a:off x="3678307" y="1838152"/>
              <a:ext cx="5087121" cy="1494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s-E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Adenopatía: </a:t>
              </a:r>
              <a:r>
                <a:rPr lang="es-CO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destrucción y obstrucción del conducto torácico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522147" y="1495567"/>
            <a:ext cx="4852994" cy="780150"/>
            <a:chOff x="3161949" y="4284787"/>
            <a:chExt cx="5747068" cy="780150"/>
          </a:xfrm>
        </p:grpSpPr>
        <p:sp>
          <p:nvSpPr>
            <p:cNvPr id="7" name="Redondear rectángulo de esquina del mismo lado 6"/>
            <p:cNvSpPr/>
            <p:nvPr/>
          </p:nvSpPr>
          <p:spPr>
            <a:xfrm rot="5400000">
              <a:off x="5645408" y="1801328"/>
              <a:ext cx="780150" cy="5747068"/>
            </a:xfrm>
            <a:prstGeom prst="round2SameRect">
              <a:avLst/>
            </a:prstGeom>
            <a:solidFill>
              <a:srgbClr val="FFF7FC"/>
            </a:solidFill>
            <a:ln>
              <a:solidFill>
                <a:srgbClr val="EAEAE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dondear rectángulo de esquina del mismo lado 4"/>
            <p:cNvSpPr/>
            <p:nvPr/>
          </p:nvSpPr>
          <p:spPr>
            <a:xfrm>
              <a:off x="3161949" y="4322871"/>
              <a:ext cx="5708984" cy="70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s-CO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Linfoma predominio no-</a:t>
              </a:r>
              <a:r>
                <a:rPr lang="es-CO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Hodking</a:t>
              </a:r>
              <a:endParaRPr lang="es-CO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aphicFrame>
        <p:nvGraphicFramePr>
          <p:cNvPr id="5" name="Diagrama 4"/>
          <p:cNvGraphicFramePr/>
          <p:nvPr>
            <p:extLst/>
          </p:nvPr>
        </p:nvGraphicFramePr>
        <p:xfrm>
          <a:off x="476745" y="1387631"/>
          <a:ext cx="11099764" cy="547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1171994" y="603379"/>
            <a:ext cx="10515600" cy="9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AD333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es-CO" sz="3200" b="0" dirty="0" smtClean="0"/>
              <a:t>Causas no traumáticas</a:t>
            </a:r>
            <a:endParaRPr lang="es-CO" sz="3200" b="0" dirty="0"/>
          </a:p>
        </p:txBody>
      </p:sp>
      <p:grpSp>
        <p:nvGrpSpPr>
          <p:cNvPr id="10" name="Grupo 9"/>
          <p:cNvGrpSpPr/>
          <p:nvPr/>
        </p:nvGrpSpPr>
        <p:grpSpPr>
          <a:xfrm>
            <a:off x="1171994" y="2785698"/>
            <a:ext cx="2750604" cy="1083519"/>
            <a:chOff x="628899" y="533313"/>
            <a:chExt cx="2794864" cy="857453"/>
          </a:xfrm>
        </p:grpSpPr>
        <p:sp>
          <p:nvSpPr>
            <p:cNvPr id="11" name="Rectángulo redondeado 10"/>
            <p:cNvSpPr/>
            <p:nvPr/>
          </p:nvSpPr>
          <p:spPr>
            <a:xfrm>
              <a:off x="899891" y="563267"/>
              <a:ext cx="2230701" cy="7975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628899" y="533313"/>
              <a:ext cx="2794864" cy="857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400" b="1" dirty="0" err="1" smtClean="0">
                  <a:solidFill>
                    <a:prstClr val="black"/>
                  </a:solidFill>
                </a:rPr>
                <a:t>Sarcoidosis</a:t>
              </a:r>
              <a:endParaRPr lang="es-CO" sz="2700" b="1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1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475665" y="1157535"/>
          <a:ext cx="11099764" cy="547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984482" y="971720"/>
            <a:ext cx="5188011" cy="2730838"/>
            <a:chOff x="3338704" y="2917131"/>
            <a:chExt cx="5188011" cy="1597886"/>
          </a:xfrm>
        </p:grpSpPr>
        <p:sp>
          <p:nvSpPr>
            <p:cNvPr id="7" name="Redondear rectángulo de esquina del mismo lado 6"/>
            <p:cNvSpPr/>
            <p:nvPr/>
          </p:nvSpPr>
          <p:spPr>
            <a:xfrm rot="5400000">
              <a:off x="5133767" y="1122068"/>
              <a:ext cx="1597886" cy="5188011"/>
            </a:xfrm>
            <a:prstGeom prst="round2SameRect">
              <a:avLst/>
            </a:prstGeom>
            <a:solidFill>
              <a:srgbClr val="FFF7FC"/>
            </a:solidFill>
            <a:ln>
              <a:solidFill>
                <a:srgbClr val="EAEAE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dondear rectángulo de esquina del mismo lado 4"/>
            <p:cNvSpPr/>
            <p:nvPr/>
          </p:nvSpPr>
          <p:spPr>
            <a:xfrm>
              <a:off x="3338705" y="2995132"/>
              <a:ext cx="5110009" cy="1441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s-E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</a:t>
              </a:r>
              <a:r>
                <a:rPr lang="es-E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irrosis </a:t>
              </a:r>
              <a:r>
                <a:rPr lang="es-E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hepática, síndrome nefrótico, insuficiencia cardíaca congestiva, trastornos quirúrgicos, malignidad, trastornos </a:t>
              </a:r>
              <a:r>
                <a:rPr lang="es-E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linfáticos.</a:t>
              </a:r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s-E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Derrame pleural quiloso secundario a la migración del liquido.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5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571" y="320055"/>
            <a:ext cx="10515600" cy="984562"/>
          </a:xfrm>
        </p:spPr>
        <p:txBody>
          <a:bodyPr>
            <a:normAutofit/>
          </a:bodyPr>
          <a:lstStyle/>
          <a:p>
            <a:r>
              <a:rPr lang="es-CO" sz="3200" u="sng" dirty="0" smtClean="0"/>
              <a:t>EPIDEMIOLOGIA</a:t>
            </a:r>
            <a:endParaRPr lang="es-CO" sz="32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571" y="882513"/>
            <a:ext cx="10925175" cy="503636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dirty="0" smtClean="0"/>
              <a:t>Poco común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dirty="0" smtClean="0"/>
              <a:t>Lesiones por trauma: 50% o más de los casos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dirty="0" smtClean="0"/>
              <a:t>Proceso iatrogénicos:  80% de las lesiones traumáticas.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dirty="0" smtClean="0"/>
              <a:t>Procesos no iatrogénicos: 20% de las lesiones traumáticas.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dirty="0"/>
              <a:t>I</a:t>
            </a:r>
            <a:r>
              <a:rPr lang="es-CO" dirty="0" smtClean="0"/>
              <a:t>ncidencia </a:t>
            </a:r>
            <a:r>
              <a:rPr lang="es-CO" dirty="0"/>
              <a:t>del </a:t>
            </a:r>
            <a:r>
              <a:rPr lang="es-CO" dirty="0" err="1"/>
              <a:t>quilotórax</a:t>
            </a:r>
            <a:r>
              <a:rPr lang="es-CO" dirty="0"/>
              <a:t> después de la </a:t>
            </a:r>
            <a:r>
              <a:rPr lang="es-CO" dirty="0" smtClean="0"/>
              <a:t>esofagectomía: entre 1 y el 9% con una mortalidad del 29%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dirty="0"/>
          </a:p>
        </p:txBody>
      </p:sp>
      <p:sp>
        <p:nvSpPr>
          <p:cNvPr id="13" name="AutoShape 2" descr="Qué hacer si te pospusieron alguna cirugía debido al COVID-19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475" y="4007172"/>
            <a:ext cx="4705458" cy="247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1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754" y="516498"/>
            <a:ext cx="10515600" cy="984562"/>
          </a:xfrm>
        </p:spPr>
        <p:txBody>
          <a:bodyPr>
            <a:normAutofit/>
          </a:bodyPr>
          <a:lstStyle/>
          <a:p>
            <a:r>
              <a:rPr lang="es-CO" sz="3200" u="sng" dirty="0" smtClean="0"/>
              <a:t>MANIFESTACIONES CLINICAS</a:t>
            </a:r>
            <a:endParaRPr lang="es-CO" sz="3200" u="sng" dirty="0"/>
          </a:p>
        </p:txBody>
      </p:sp>
      <p:sp>
        <p:nvSpPr>
          <p:cNvPr id="6" name="Elipse 5"/>
          <p:cNvSpPr/>
          <p:nvPr/>
        </p:nvSpPr>
        <p:spPr>
          <a:xfrm>
            <a:off x="8086815" y="1089839"/>
            <a:ext cx="1496737" cy="153446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3629" y="1497429"/>
            <a:ext cx="5138350" cy="12945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8266" y="1739761"/>
            <a:ext cx="48676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sz="2000" dirty="0" smtClean="0">
                <a:solidFill>
                  <a:prstClr val="black"/>
                </a:solidFill>
              </a:rPr>
              <a:t>Disnea y tos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sz="2000" dirty="0" smtClean="0">
                <a:solidFill>
                  <a:prstClr val="black"/>
                </a:solidFill>
              </a:rPr>
              <a:t>Menos comunes: fiebre y dolor torácico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sz="2000" dirty="0" smtClean="0">
                <a:solidFill>
                  <a:prstClr val="black"/>
                </a:solidFill>
              </a:rPr>
              <a:t>Dependen de: cantidad de fuga y etiología</a:t>
            </a:r>
          </a:p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218667" y="1068411"/>
            <a:ext cx="1718572" cy="15471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95449" y="3274755"/>
            <a:ext cx="4950579" cy="10110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13569" y="3422831"/>
            <a:ext cx="475578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dirty="0" err="1" smtClean="0">
                <a:solidFill>
                  <a:prstClr val="black"/>
                </a:solidFill>
              </a:rPr>
              <a:t>Quil</a:t>
            </a:r>
            <a:r>
              <a:rPr lang="es-CO" sz="2000" dirty="0" err="1" smtClean="0">
                <a:solidFill>
                  <a:prstClr val="black"/>
                </a:solidFill>
              </a:rPr>
              <a:t>otórax</a:t>
            </a:r>
            <a:r>
              <a:rPr lang="es-CO" sz="2000" dirty="0" smtClean="0">
                <a:solidFill>
                  <a:prstClr val="black"/>
                </a:solidFill>
              </a:rPr>
              <a:t> traumático: 2-10 días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sz="2000" dirty="0" err="1" smtClean="0">
                <a:solidFill>
                  <a:prstClr val="black"/>
                </a:solidFill>
              </a:rPr>
              <a:t>Quilotorax</a:t>
            </a:r>
            <a:r>
              <a:rPr lang="es-CO" sz="2000" dirty="0" smtClean="0">
                <a:solidFill>
                  <a:prstClr val="black"/>
                </a:solidFill>
              </a:rPr>
              <a:t> no traumático: inicio insidioso</a:t>
            </a:r>
          </a:p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3629" y="4919502"/>
            <a:ext cx="5707366" cy="95936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3754" y="5067856"/>
            <a:ext cx="54874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sz="2000" dirty="0" smtClean="0">
                <a:solidFill>
                  <a:prstClr val="black"/>
                </a:solidFill>
              </a:rPr>
              <a:t>Casos crónicos: </a:t>
            </a:r>
            <a:r>
              <a:rPr lang="es-CO" sz="2000" dirty="0">
                <a:solidFill>
                  <a:prstClr val="black"/>
                </a:solidFill>
              </a:rPr>
              <a:t>desnutrición e </a:t>
            </a:r>
            <a:r>
              <a:rPr lang="es-CO" sz="2000" dirty="0" smtClean="0">
                <a:solidFill>
                  <a:prstClr val="black"/>
                </a:solidFill>
              </a:rPr>
              <a:t>inmunosupresión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sz="2000" dirty="0" smtClean="0">
                <a:solidFill>
                  <a:prstClr val="black"/>
                </a:solidFill>
              </a:rPr>
              <a:t>Casos agudos: dolor torácico y tos</a:t>
            </a:r>
          </a:p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228569" y="3016519"/>
            <a:ext cx="1718572" cy="152748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300960" y="2996478"/>
            <a:ext cx="1718572" cy="152748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929692" y="4894829"/>
            <a:ext cx="1718572" cy="152748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718105" y="4957275"/>
            <a:ext cx="1718572" cy="152748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4485</TotalTime>
  <Words>1230</Words>
  <Application>Microsoft Office PowerPoint</Application>
  <PresentationFormat>Panorámica</PresentationFormat>
  <Paragraphs>183</Paragraphs>
  <Slides>24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Tema de Office</vt:lpstr>
      <vt:lpstr>QULOTORÁX:Generalidades , diagnóstico y tratamiento. Una entidad infrecuente. </vt:lpstr>
      <vt:lpstr>QUILOTÓRAX:</vt:lpstr>
      <vt:lpstr>ANATOMIA: </vt:lpstr>
      <vt:lpstr>COMPOSICIÓN DEL QUILO:</vt:lpstr>
      <vt:lpstr>ETIOLOGIA</vt:lpstr>
      <vt:lpstr>Presentación de PowerPoint</vt:lpstr>
      <vt:lpstr>Presentación de PowerPoint</vt:lpstr>
      <vt:lpstr>EPIDEMIOLOGIA</vt:lpstr>
      <vt:lpstr>MANIFESTACIONES CLINICAS</vt:lpstr>
      <vt:lpstr>DIAGNÓSTICO: </vt:lpstr>
      <vt:lpstr>DIAGNÓSTICO </vt:lpstr>
      <vt:lpstr>DIAGNÓSTICO :</vt:lpstr>
      <vt:lpstr>TRATAMIENTO MÉDICO </vt:lpstr>
      <vt:lpstr>TRATAMIENTO QUIRÚRGICO </vt:lpstr>
      <vt:lpstr>TRATAMIENTO QUIRÚRGICO: </vt:lpstr>
      <vt:lpstr>Pleurodesis química</vt:lpstr>
      <vt:lpstr>Presentación de PowerPoint</vt:lpstr>
      <vt:lpstr>CONCLUSIONES </vt:lpstr>
      <vt:lpstr>CONCLUSIONES </vt:lpstr>
      <vt:lpstr>CONCLUSIONES </vt:lpstr>
      <vt:lpstr>VIDEOS INSPIRACIÓN </vt:lpstr>
      <vt:lpstr>BIBLIOGRAFÍA: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camila jacome prado</cp:lastModifiedBy>
  <cp:revision>1053</cp:revision>
  <cp:lastPrinted>2017-04-25T23:06:26Z</cp:lastPrinted>
  <dcterms:created xsi:type="dcterms:W3CDTF">2017-03-31T14:04:32Z</dcterms:created>
  <dcterms:modified xsi:type="dcterms:W3CDTF">2021-01-19T00:06:32Z</dcterms:modified>
</cp:coreProperties>
</file>